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38"/>
  </p:notesMasterIdLst>
  <p:sldIdLst>
    <p:sldId id="1189" r:id="rId2"/>
    <p:sldId id="585" r:id="rId3"/>
    <p:sldId id="588" r:id="rId4"/>
    <p:sldId id="1188" r:id="rId5"/>
    <p:sldId id="590" r:id="rId6"/>
    <p:sldId id="589" r:id="rId7"/>
    <p:sldId id="575" r:id="rId8"/>
    <p:sldId id="572" r:id="rId9"/>
    <p:sldId id="579" r:id="rId10"/>
    <p:sldId id="580" r:id="rId11"/>
    <p:sldId id="581" r:id="rId12"/>
    <p:sldId id="583" r:id="rId13"/>
    <p:sldId id="584" r:id="rId14"/>
    <p:sldId id="1185" r:id="rId15"/>
    <p:sldId id="591" r:id="rId16"/>
    <p:sldId id="578" r:id="rId17"/>
    <p:sldId id="1183" r:id="rId18"/>
    <p:sldId id="343" r:id="rId19"/>
    <p:sldId id="595" r:id="rId20"/>
    <p:sldId id="596" r:id="rId21"/>
    <p:sldId id="567" r:id="rId22"/>
    <p:sldId id="1184" r:id="rId23"/>
    <p:sldId id="1202" r:id="rId24"/>
    <p:sldId id="1203" r:id="rId25"/>
    <p:sldId id="1186" r:id="rId26"/>
    <p:sldId id="1165" r:id="rId27"/>
    <p:sldId id="1193" r:id="rId28"/>
    <p:sldId id="1195" r:id="rId29"/>
    <p:sldId id="1196" r:id="rId30"/>
    <p:sldId id="1197" r:id="rId31"/>
    <p:sldId id="1198" r:id="rId32"/>
    <p:sldId id="1199" r:id="rId33"/>
    <p:sldId id="1200" r:id="rId34"/>
    <p:sldId id="1201" r:id="rId35"/>
    <p:sldId id="593" r:id="rId36"/>
    <p:sldId id="562" r:id="rId37"/>
  </p:sldIdLst>
  <p:sldSz cx="9144000" cy="5143500" type="screen16x9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6C344CAC-CB5F-4B14-9438-4A8CD69F5703}">
          <p14:sldIdLst>
            <p14:sldId id="1189"/>
            <p14:sldId id="585"/>
            <p14:sldId id="588"/>
            <p14:sldId id="1188"/>
            <p14:sldId id="590"/>
            <p14:sldId id="589"/>
            <p14:sldId id="575"/>
            <p14:sldId id="572"/>
            <p14:sldId id="579"/>
            <p14:sldId id="580"/>
            <p14:sldId id="581"/>
            <p14:sldId id="583"/>
            <p14:sldId id="584"/>
            <p14:sldId id="1185"/>
            <p14:sldId id="591"/>
            <p14:sldId id="578"/>
            <p14:sldId id="1183"/>
            <p14:sldId id="343"/>
            <p14:sldId id="595"/>
            <p14:sldId id="596"/>
            <p14:sldId id="567"/>
            <p14:sldId id="1184"/>
            <p14:sldId id="1202"/>
            <p14:sldId id="1203"/>
            <p14:sldId id="1186"/>
            <p14:sldId id="1165"/>
            <p14:sldId id="1193"/>
            <p14:sldId id="1195"/>
            <p14:sldId id="1196"/>
            <p14:sldId id="1197"/>
            <p14:sldId id="1198"/>
            <p14:sldId id="1199"/>
            <p14:sldId id="1200"/>
            <p14:sldId id="1201"/>
            <p14:sldId id="593"/>
            <p14:sldId id="5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03">
          <p15:clr>
            <a:srgbClr val="A4A3A4"/>
          </p15:clr>
        </p15:guide>
        <p15:guide id="2" orient="horz" pos="849">
          <p15:clr>
            <a:srgbClr val="A4A3A4"/>
          </p15:clr>
        </p15:guide>
        <p15:guide id="3" orient="horz" pos="169">
          <p15:clr>
            <a:srgbClr val="A4A3A4"/>
          </p15:clr>
        </p15:guide>
        <p15:guide id="4" pos="249">
          <p15:clr>
            <a:srgbClr val="A4A3A4"/>
          </p15:clr>
        </p15:guide>
        <p15:guide id="5" pos="5511">
          <p15:clr>
            <a:srgbClr val="A4A3A4"/>
          </p15:clr>
        </p15:guide>
        <p15:guide id="6" pos="2880">
          <p15:clr>
            <a:srgbClr val="A4A3A4"/>
          </p15:clr>
        </p15:guide>
        <p15:guide id="7" pos="2812">
          <p15:clr>
            <a:srgbClr val="A4A3A4"/>
          </p15:clr>
        </p15:guide>
        <p15:guide id="8" pos="29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2A1"/>
    <a:srgbClr val="FDAE00"/>
    <a:srgbClr val="ED230D"/>
    <a:srgbClr val="60D936"/>
    <a:srgbClr val="00A1FF"/>
    <a:srgbClr val="FFFFFF"/>
    <a:srgbClr val="FF7676"/>
    <a:srgbClr val="FFC1C1"/>
    <a:srgbClr val="3B3A3A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75" autoAdjust="0"/>
    <p:restoredTop sz="94660"/>
  </p:normalViewPr>
  <p:slideViewPr>
    <p:cSldViewPr snapToObjects="1" showGuides="1">
      <p:cViewPr varScale="1">
        <p:scale>
          <a:sx n="126" d="100"/>
          <a:sy n="126" d="100"/>
        </p:scale>
        <p:origin x="414" y="330"/>
      </p:cViewPr>
      <p:guideLst>
        <p:guide orient="horz" pos="3003"/>
        <p:guide orient="horz" pos="849"/>
        <p:guide orient="horz" pos="169"/>
        <p:guide pos="249"/>
        <p:guide pos="5511"/>
        <p:guide pos="2880"/>
        <p:guide pos="2812"/>
        <p:guide pos="29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73" d="100"/>
          <a:sy n="73" d="100"/>
        </p:scale>
        <p:origin x="1944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C3237-6702-4B75-92E1-739BCADBF775}" type="datetimeFigureOut">
              <a:rPr lang="ko-KR" altLang="en-US" smtClean="0"/>
              <a:t>2025-03-28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CEDBC-F3CD-4B11-8320-3E65CC274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00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CEBDC8-2377-40EB-AB22-3319FED627B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40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CEBDC8-2377-40EB-AB22-3319FED627B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836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00E93-87AD-4100-9894-1AE098535D3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482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CEBDC8-2377-40EB-AB22-3319FED627B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83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586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279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5288" y="214291"/>
            <a:ext cx="6621462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algn="l">
              <a:def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419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marL="0" lvl="0" algn="l" defTabSz="914273"/>
            <a:r>
              <a:rPr lang="ko-KR" altLang="en-US" dirty="0"/>
              <a:t>페이지 제목 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en-US" altLang="ko-KR" dirty="0"/>
              <a:t>B</a:t>
            </a:r>
            <a:r>
              <a:rPr lang="ko-KR" altLang="en-US" dirty="0"/>
              <a:t> </a:t>
            </a:r>
            <a:r>
              <a:rPr lang="en-US" altLang="ko-KR" dirty="0"/>
              <a:t>20pt)</a:t>
            </a:r>
          </a:p>
        </p:txBody>
      </p:sp>
      <p:sp>
        <p:nvSpPr>
          <p:cNvPr id="4" name="Rectangle 15"/>
          <p:cNvSpPr>
            <a:spLocks noChangeArrowheads="1"/>
          </p:cNvSpPr>
          <p:nvPr userDrawn="1"/>
        </p:nvSpPr>
        <p:spPr bwMode="auto">
          <a:xfrm>
            <a:off x="4396475" y="4803999"/>
            <a:ext cx="340158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912791"/>
            <a:fld id="{D937E0E5-A56D-4372-A39D-FA63A08071CF}" type="slidenum">
              <a:rPr lang="en-US" altLang="ko-KR" sz="1050" b="1" spc="-5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pPr algn="ctr" defTabSz="912791"/>
              <a:t>‹#›</a:t>
            </a:fld>
            <a:endParaRPr lang="en-US" altLang="ko-KR" sz="900" b="1" spc="-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3" name="내용 개체 틀 2"/>
          <p:cNvSpPr>
            <a:spLocks noGrp="1"/>
          </p:cNvSpPr>
          <p:nvPr>
            <p:ph idx="11" hasCustomPrompt="1"/>
          </p:nvPr>
        </p:nvSpPr>
        <p:spPr>
          <a:xfrm>
            <a:off x="755576" y="699542"/>
            <a:ext cx="7993138" cy="4847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273" rtl="0" eaLnBrk="1" latinLnBrk="1" hangingPunct="1">
              <a:lnSpc>
                <a:spcPct val="105000"/>
              </a:lnSpc>
              <a:spcBef>
                <a:spcPts val="0"/>
              </a:spcBef>
              <a:buFontTx/>
              <a:buNone/>
              <a:defRPr lang="en-US" altLang="ko-KR" sz="15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ko-KR" altLang="en-US" dirty="0"/>
              <a:t>해당 페이지의 핵심적으로 전달하고자 하는 메시지로 구성하며 최대 </a:t>
            </a:r>
            <a:r>
              <a:rPr lang="en-US" altLang="ko-KR" dirty="0"/>
              <a:t>2</a:t>
            </a:r>
            <a:r>
              <a:rPr lang="ko-KR" altLang="en-US" dirty="0"/>
              <a:t>줄 내 요약정리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폰트 </a:t>
            </a:r>
            <a:r>
              <a:rPr lang="en-US" altLang="ko-KR" dirty="0"/>
              <a:t>: </a:t>
            </a:r>
            <a:r>
              <a:rPr lang="ko-KR" altLang="en-US" dirty="0"/>
              <a:t>국문 맑은 고딕</a:t>
            </a:r>
            <a:r>
              <a:rPr lang="en-US" altLang="ko-KR" dirty="0"/>
              <a:t>, </a:t>
            </a:r>
            <a:r>
              <a:rPr lang="ko-KR" altLang="en-US" dirty="0"/>
              <a:t>색상 블랙</a:t>
            </a:r>
            <a:r>
              <a:rPr lang="en-US" altLang="ko-KR" dirty="0"/>
              <a:t>, </a:t>
            </a:r>
            <a:r>
              <a:rPr lang="ko-KR" altLang="en-US" dirty="0"/>
              <a:t>크기 </a:t>
            </a:r>
            <a:r>
              <a:rPr lang="en-US" altLang="ko-KR" dirty="0"/>
              <a:t>15pt)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-5862" y="-22860"/>
            <a:ext cx="9149862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395288" y="725718"/>
            <a:ext cx="181609" cy="112669"/>
            <a:chOff x="412072" y="2422510"/>
            <a:chExt cx="181609" cy="112669"/>
          </a:xfrm>
        </p:grpSpPr>
        <p:sp>
          <p:nvSpPr>
            <p:cNvPr id="8" name="타원 7"/>
            <p:cNvSpPr/>
            <p:nvPr/>
          </p:nvSpPr>
          <p:spPr>
            <a:xfrm>
              <a:off x="481012" y="2422510"/>
              <a:ext cx="112669" cy="112669"/>
            </a:xfrm>
            <a:prstGeom prst="ellipse">
              <a:avLst/>
            </a:prstGeom>
            <a:solidFill>
              <a:srgbClr val="1148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412072" y="2422510"/>
              <a:ext cx="112669" cy="112669"/>
            </a:xfrm>
            <a:prstGeom prst="ellipse">
              <a:avLst/>
            </a:prstGeom>
            <a:solidFill>
              <a:srgbClr val="00A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타원 23"/>
            <p:cNvSpPr/>
            <p:nvPr/>
          </p:nvSpPr>
          <p:spPr>
            <a:xfrm>
              <a:off x="481012" y="2435392"/>
              <a:ext cx="43730" cy="86904"/>
            </a:xfrm>
            <a:custGeom>
              <a:avLst/>
              <a:gdLst/>
              <a:ahLst/>
              <a:cxnLst/>
              <a:rect l="l" t="t" r="r" b="b"/>
              <a:pathLst>
                <a:path w="43730" h="86904">
                  <a:moveTo>
                    <a:pt x="21865" y="0"/>
                  </a:moveTo>
                  <a:cubicBezTo>
                    <a:pt x="35400" y="9636"/>
                    <a:pt x="43730" y="25571"/>
                    <a:pt x="43730" y="43452"/>
                  </a:cubicBezTo>
                  <a:cubicBezTo>
                    <a:pt x="43730" y="61333"/>
                    <a:pt x="35400" y="77268"/>
                    <a:pt x="21865" y="86904"/>
                  </a:cubicBezTo>
                  <a:cubicBezTo>
                    <a:pt x="8330" y="77268"/>
                    <a:pt x="0" y="61333"/>
                    <a:pt x="0" y="43452"/>
                  </a:cubicBezTo>
                  <a:cubicBezTo>
                    <a:pt x="0" y="25571"/>
                    <a:pt x="8330" y="9636"/>
                    <a:pt x="21865" y="0"/>
                  </a:cubicBezTo>
                  <a:close/>
                </a:path>
              </a:pathLst>
            </a:custGeom>
            <a:solidFill>
              <a:srgbClr val="0228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" name="내용 개체 틀 2"/>
          <p:cNvSpPr>
            <a:spLocks noGrp="1"/>
          </p:cNvSpPr>
          <p:nvPr>
            <p:ph idx="12" hasCustomPrompt="1"/>
          </p:nvPr>
        </p:nvSpPr>
        <p:spPr>
          <a:xfrm>
            <a:off x="395288" y="1275606"/>
            <a:ext cx="7993138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914273" rtl="0" eaLnBrk="1" latinLnBrk="1" hangingPunct="1">
              <a:lnSpc>
                <a:spcPct val="105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en-US" altLang="ko-KR" sz="12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ko-KR" altLang="en-US" dirty="0"/>
              <a:t>해당 페이지의 핵심적으로 전달하고자 하는 메시지로 구성하며 최대 </a:t>
            </a:r>
            <a:r>
              <a:rPr lang="en-US" altLang="ko-KR" dirty="0"/>
              <a:t>2</a:t>
            </a:r>
            <a:r>
              <a:rPr lang="ko-KR" altLang="en-US" dirty="0"/>
              <a:t>줄 내 요약정리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폰트 </a:t>
            </a:r>
            <a:r>
              <a:rPr lang="en-US" altLang="ko-KR" dirty="0"/>
              <a:t>: </a:t>
            </a:r>
            <a:r>
              <a:rPr lang="ko-KR" altLang="en-US" dirty="0"/>
              <a:t>국문 맑은 고딕</a:t>
            </a:r>
            <a:r>
              <a:rPr lang="en-US" altLang="ko-KR" dirty="0"/>
              <a:t>, </a:t>
            </a:r>
            <a:r>
              <a:rPr lang="ko-KR" altLang="en-US" dirty="0"/>
              <a:t>색상 블랙</a:t>
            </a:r>
            <a:r>
              <a:rPr lang="en-US" altLang="ko-KR" dirty="0"/>
              <a:t>, </a:t>
            </a:r>
            <a:r>
              <a:rPr lang="ko-KR" altLang="en-US" dirty="0"/>
              <a:t>크기 </a:t>
            </a:r>
            <a:r>
              <a:rPr lang="en-US" altLang="ko-KR" dirty="0"/>
              <a:t>15pt)</a:t>
            </a:r>
          </a:p>
        </p:txBody>
      </p:sp>
    </p:spTree>
    <p:extLst>
      <p:ext uri="{BB962C8B-B14F-4D97-AF65-F5344CB8AC3E}">
        <p14:creationId xmlns:p14="http://schemas.microsoft.com/office/powerpoint/2010/main" val="2058329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5288" y="214292"/>
            <a:ext cx="6621462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algn="l">
              <a:def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419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marL="0" lvl="0" algn="l" defTabSz="914250"/>
            <a:r>
              <a:rPr lang="ko-KR" altLang="en-US" dirty="0"/>
              <a:t>페이지 제목 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en-US" altLang="ko-KR" dirty="0"/>
              <a:t>B</a:t>
            </a:r>
            <a:r>
              <a:rPr lang="ko-KR" altLang="en-US" dirty="0"/>
              <a:t> </a:t>
            </a:r>
            <a:r>
              <a:rPr lang="en-US" altLang="ko-KR" dirty="0"/>
              <a:t>20pt)</a:t>
            </a:r>
          </a:p>
        </p:txBody>
      </p:sp>
      <p:sp>
        <p:nvSpPr>
          <p:cNvPr id="4" name="Rectangle 15"/>
          <p:cNvSpPr>
            <a:spLocks noChangeArrowheads="1"/>
          </p:cNvSpPr>
          <p:nvPr userDrawn="1"/>
        </p:nvSpPr>
        <p:spPr bwMode="auto">
          <a:xfrm>
            <a:off x="4396475" y="4804000"/>
            <a:ext cx="340158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276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7E0E5-A56D-4372-A39D-FA63A08071CF}" type="slidenum">
              <a:rPr kumimoji="0" lang="en-US" altLang="ko-KR" sz="1050" b="1" i="0" u="none" strike="noStrike" kern="1200" cap="none" spc="-50" normalizeH="0" baseline="0" noProof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pPr marL="0" marR="0" lvl="0" indent="0" algn="ctr" defTabSz="91276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900" b="1" i="0" u="none" strike="noStrike" kern="1200" cap="none" spc="-5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3" name="내용 개체 틀 2"/>
          <p:cNvSpPr>
            <a:spLocks noGrp="1"/>
          </p:cNvSpPr>
          <p:nvPr>
            <p:ph idx="11" hasCustomPrompt="1"/>
          </p:nvPr>
        </p:nvSpPr>
        <p:spPr>
          <a:xfrm>
            <a:off x="395290" y="596013"/>
            <a:ext cx="8353424" cy="466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250" rtl="0" eaLnBrk="1" latinLnBrk="1" hangingPunct="1">
              <a:lnSpc>
                <a:spcPct val="105000"/>
              </a:lnSpc>
              <a:spcBef>
                <a:spcPts val="0"/>
              </a:spcBef>
              <a:buFontTx/>
              <a:buNone/>
              <a:defRPr lang="en-US" altLang="ko-KR" sz="15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0" algn="l" defTabSz="914250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914250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914250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914250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ko-KR" altLang="en-US" dirty="0"/>
              <a:t>해당 페이지의 핵심적으로 전달하고자 하는 메시지로 구성하며 최대 </a:t>
            </a:r>
            <a:r>
              <a:rPr lang="en-US" altLang="ko-KR" dirty="0"/>
              <a:t>2</a:t>
            </a:r>
            <a:r>
              <a:rPr lang="ko-KR" altLang="en-US" dirty="0"/>
              <a:t>줄 내 요약정리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폰트 </a:t>
            </a:r>
            <a:r>
              <a:rPr lang="en-US" altLang="ko-KR" dirty="0"/>
              <a:t>: </a:t>
            </a:r>
            <a:r>
              <a:rPr lang="ko-KR" altLang="en-US" dirty="0"/>
              <a:t>국문 맑은 고딕</a:t>
            </a:r>
            <a:r>
              <a:rPr lang="en-US" altLang="ko-KR" dirty="0"/>
              <a:t>, </a:t>
            </a:r>
            <a:r>
              <a:rPr lang="ko-KR" altLang="en-US" dirty="0"/>
              <a:t>색상 블랙</a:t>
            </a:r>
            <a:r>
              <a:rPr lang="en-US" altLang="ko-KR" dirty="0"/>
              <a:t>, </a:t>
            </a:r>
            <a:r>
              <a:rPr lang="ko-KR" altLang="en-US" dirty="0"/>
              <a:t>크기 </a:t>
            </a:r>
            <a:r>
              <a:rPr lang="en-US" altLang="ko-KR" dirty="0"/>
              <a:t>15pt)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-5862" y="-22860"/>
            <a:ext cx="9149862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611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5288" y="214291"/>
            <a:ext cx="6621462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algn="l">
              <a:def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419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marL="0" lvl="0" algn="l" defTabSz="914273"/>
            <a:r>
              <a:rPr lang="ko-KR" altLang="en-US" dirty="0"/>
              <a:t>페이지 제목 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en-US" altLang="ko-KR" dirty="0"/>
              <a:t>B</a:t>
            </a:r>
            <a:r>
              <a:rPr lang="ko-KR" altLang="en-US" dirty="0"/>
              <a:t> </a:t>
            </a:r>
            <a:r>
              <a:rPr lang="en-US" altLang="ko-KR" dirty="0"/>
              <a:t>20pt)</a:t>
            </a:r>
          </a:p>
        </p:txBody>
      </p:sp>
      <p:sp>
        <p:nvSpPr>
          <p:cNvPr id="4" name="Rectangle 15"/>
          <p:cNvSpPr>
            <a:spLocks noChangeArrowheads="1"/>
          </p:cNvSpPr>
          <p:nvPr userDrawn="1"/>
        </p:nvSpPr>
        <p:spPr bwMode="auto">
          <a:xfrm>
            <a:off x="4396475" y="4803999"/>
            <a:ext cx="340158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912791"/>
            <a:fld id="{D937E0E5-A56D-4372-A39D-FA63A08071CF}" type="slidenum">
              <a:rPr lang="en-US" altLang="ko-KR" sz="1050" b="1" spc="-5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pPr algn="ctr" defTabSz="912791"/>
              <a:t>‹#›</a:t>
            </a:fld>
            <a:endParaRPr lang="en-US" altLang="ko-KR" sz="900" b="1" spc="-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3" name="내용 개체 틀 2"/>
          <p:cNvSpPr>
            <a:spLocks noGrp="1"/>
          </p:cNvSpPr>
          <p:nvPr>
            <p:ph idx="11" hasCustomPrompt="1"/>
          </p:nvPr>
        </p:nvSpPr>
        <p:spPr>
          <a:xfrm>
            <a:off x="395290" y="596013"/>
            <a:ext cx="8353424" cy="4847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273" rtl="0" eaLnBrk="1" latinLnBrk="1" hangingPunct="1">
              <a:lnSpc>
                <a:spcPct val="105000"/>
              </a:lnSpc>
              <a:spcBef>
                <a:spcPts val="0"/>
              </a:spcBef>
              <a:buFontTx/>
              <a:buNone/>
              <a:defRPr lang="en-US" altLang="ko-KR" sz="15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914273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ko-KR" altLang="en-US" dirty="0"/>
              <a:t>해당 페이지의 핵심적으로 전달하고자 하는 메시지로 구성하며 최대 </a:t>
            </a:r>
            <a:r>
              <a:rPr lang="en-US" altLang="ko-KR" dirty="0"/>
              <a:t>2</a:t>
            </a:r>
            <a:r>
              <a:rPr lang="ko-KR" altLang="en-US" dirty="0"/>
              <a:t>줄 내 요약정리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폰트 </a:t>
            </a:r>
            <a:r>
              <a:rPr lang="en-US" altLang="ko-KR" dirty="0"/>
              <a:t>: </a:t>
            </a:r>
            <a:r>
              <a:rPr lang="ko-KR" altLang="en-US" dirty="0"/>
              <a:t>국문 맑은 고딕</a:t>
            </a:r>
            <a:r>
              <a:rPr lang="en-US" altLang="ko-KR" dirty="0"/>
              <a:t>, </a:t>
            </a:r>
            <a:r>
              <a:rPr lang="ko-KR" altLang="en-US" dirty="0"/>
              <a:t>색상 블랙</a:t>
            </a:r>
            <a:r>
              <a:rPr lang="en-US" altLang="ko-KR" dirty="0"/>
              <a:t>, </a:t>
            </a:r>
            <a:r>
              <a:rPr lang="ko-KR" altLang="en-US" dirty="0"/>
              <a:t>크기 </a:t>
            </a:r>
            <a:r>
              <a:rPr lang="en-US" altLang="ko-KR" dirty="0"/>
              <a:t>15pt)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-5862" y="-22860"/>
            <a:ext cx="9149862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43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 txBox="1">
            <a:spLocks/>
          </p:cNvSpPr>
          <p:nvPr userDrawn="1"/>
        </p:nvSpPr>
        <p:spPr>
          <a:xfrm>
            <a:off x="3691770" y="4801233"/>
            <a:ext cx="1760464" cy="244841"/>
          </a:xfrm>
          <a:prstGeom prst="rect">
            <a:avLst/>
          </a:prstGeom>
        </p:spPr>
        <p:txBody>
          <a:bodyPr lIns="121898" tIns="60948" rIns="121898" bIns="60948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defTabSz="914264">
              <a:defRPr/>
            </a:pPr>
            <a:fld id="{4E2E905B-828D-4F20-A1BB-9606BA51BD13}" type="slidenum">
              <a:rPr lang="ko-KR" altLang="en-US" sz="9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pPr algn="ctr" defTabSz="914264">
                <a:defRPr/>
              </a:pPr>
              <a:t>‹#›</a:t>
            </a:fld>
            <a:endParaRPr lang="ko-KR" altLang="en-US" sz="675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750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5288" y="214292"/>
            <a:ext cx="6621462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algn="l">
              <a:def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419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marL="0" lvl="0" algn="l" defTabSz="914250"/>
            <a:r>
              <a:rPr lang="ko-KR" altLang="en-US" dirty="0"/>
              <a:t>페이지 제목 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en-US" altLang="ko-KR" dirty="0"/>
              <a:t>B</a:t>
            </a:r>
            <a:r>
              <a:rPr lang="ko-KR" altLang="en-US" dirty="0"/>
              <a:t> </a:t>
            </a:r>
            <a:r>
              <a:rPr lang="en-US" altLang="ko-KR" dirty="0"/>
              <a:t>20pt)</a:t>
            </a:r>
          </a:p>
        </p:txBody>
      </p:sp>
      <p:sp>
        <p:nvSpPr>
          <p:cNvPr id="4" name="Rectangle 15"/>
          <p:cNvSpPr>
            <a:spLocks noChangeArrowheads="1"/>
          </p:cNvSpPr>
          <p:nvPr userDrawn="1"/>
        </p:nvSpPr>
        <p:spPr bwMode="auto">
          <a:xfrm>
            <a:off x="4396475" y="4804000"/>
            <a:ext cx="340158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912768"/>
            <a:fld id="{D937E0E5-A56D-4372-A39D-FA63A08071CF}" type="slidenum">
              <a:rPr lang="en-US" altLang="ko-KR" sz="1050" b="1" spc="-5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pPr algn="ctr" defTabSz="912768"/>
              <a:t>‹#›</a:t>
            </a:fld>
            <a:endParaRPr lang="en-US" altLang="ko-KR" sz="900" b="1" spc="-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3" name="내용 개체 틀 2"/>
          <p:cNvSpPr>
            <a:spLocks noGrp="1"/>
          </p:cNvSpPr>
          <p:nvPr>
            <p:ph idx="11" hasCustomPrompt="1"/>
          </p:nvPr>
        </p:nvSpPr>
        <p:spPr>
          <a:xfrm>
            <a:off x="755577" y="699542"/>
            <a:ext cx="7993138" cy="466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250" rtl="0" eaLnBrk="1" latinLnBrk="1" hangingPunct="1">
              <a:lnSpc>
                <a:spcPct val="105000"/>
              </a:lnSpc>
              <a:spcBef>
                <a:spcPts val="0"/>
              </a:spcBef>
              <a:buFontTx/>
              <a:buNone/>
              <a:defRPr lang="en-US" altLang="ko-KR" sz="15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0" algn="l" defTabSz="914250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914250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914250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914250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ko-KR" altLang="en-US" dirty="0"/>
              <a:t>해당 페이지의 핵심적으로 전달하고자 하는 메시지로 구성하며 최대 </a:t>
            </a:r>
            <a:r>
              <a:rPr lang="en-US" altLang="ko-KR" dirty="0"/>
              <a:t>2</a:t>
            </a:r>
            <a:r>
              <a:rPr lang="ko-KR" altLang="en-US" dirty="0"/>
              <a:t>줄 내 요약정리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폰트 </a:t>
            </a:r>
            <a:r>
              <a:rPr lang="en-US" altLang="ko-KR" dirty="0"/>
              <a:t>: </a:t>
            </a:r>
            <a:r>
              <a:rPr lang="ko-KR" altLang="en-US" dirty="0"/>
              <a:t>국문 맑은 고딕</a:t>
            </a:r>
            <a:r>
              <a:rPr lang="en-US" altLang="ko-KR" dirty="0"/>
              <a:t>, </a:t>
            </a:r>
            <a:r>
              <a:rPr lang="ko-KR" altLang="en-US" dirty="0"/>
              <a:t>색상 블랙</a:t>
            </a:r>
            <a:r>
              <a:rPr lang="en-US" altLang="ko-KR" dirty="0"/>
              <a:t>, </a:t>
            </a:r>
            <a:r>
              <a:rPr lang="ko-KR" altLang="en-US" dirty="0"/>
              <a:t>크기 </a:t>
            </a:r>
            <a:r>
              <a:rPr lang="en-US" altLang="ko-KR" dirty="0"/>
              <a:t>15pt)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-5862" y="-22860"/>
            <a:ext cx="9149862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395289" y="725719"/>
            <a:ext cx="181609" cy="112669"/>
            <a:chOff x="412072" y="2422510"/>
            <a:chExt cx="181609" cy="112669"/>
          </a:xfrm>
        </p:grpSpPr>
        <p:sp>
          <p:nvSpPr>
            <p:cNvPr id="8" name="타원 7"/>
            <p:cNvSpPr/>
            <p:nvPr/>
          </p:nvSpPr>
          <p:spPr>
            <a:xfrm>
              <a:off x="481012" y="2422510"/>
              <a:ext cx="112669" cy="112669"/>
            </a:xfrm>
            <a:prstGeom prst="ellipse">
              <a:avLst/>
            </a:prstGeom>
            <a:solidFill>
              <a:srgbClr val="1148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412072" y="2422510"/>
              <a:ext cx="112669" cy="112669"/>
            </a:xfrm>
            <a:prstGeom prst="ellipse">
              <a:avLst/>
            </a:prstGeom>
            <a:solidFill>
              <a:srgbClr val="00A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타원 23"/>
            <p:cNvSpPr/>
            <p:nvPr/>
          </p:nvSpPr>
          <p:spPr>
            <a:xfrm>
              <a:off x="481012" y="2435392"/>
              <a:ext cx="43730" cy="86904"/>
            </a:xfrm>
            <a:custGeom>
              <a:avLst/>
              <a:gdLst/>
              <a:ahLst/>
              <a:cxnLst/>
              <a:rect l="l" t="t" r="r" b="b"/>
              <a:pathLst>
                <a:path w="43730" h="86904">
                  <a:moveTo>
                    <a:pt x="21865" y="0"/>
                  </a:moveTo>
                  <a:cubicBezTo>
                    <a:pt x="35400" y="9636"/>
                    <a:pt x="43730" y="25571"/>
                    <a:pt x="43730" y="43452"/>
                  </a:cubicBezTo>
                  <a:cubicBezTo>
                    <a:pt x="43730" y="61333"/>
                    <a:pt x="35400" y="77268"/>
                    <a:pt x="21865" y="86904"/>
                  </a:cubicBezTo>
                  <a:cubicBezTo>
                    <a:pt x="8330" y="77268"/>
                    <a:pt x="0" y="61333"/>
                    <a:pt x="0" y="43452"/>
                  </a:cubicBezTo>
                  <a:cubicBezTo>
                    <a:pt x="0" y="25571"/>
                    <a:pt x="8330" y="9636"/>
                    <a:pt x="21865" y="0"/>
                  </a:cubicBezTo>
                  <a:close/>
                </a:path>
              </a:pathLst>
            </a:custGeom>
            <a:solidFill>
              <a:srgbClr val="0228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" name="내용 개체 틀 2"/>
          <p:cNvSpPr>
            <a:spLocks noGrp="1"/>
          </p:cNvSpPr>
          <p:nvPr>
            <p:ph idx="12" hasCustomPrompt="1"/>
          </p:nvPr>
        </p:nvSpPr>
        <p:spPr>
          <a:xfrm>
            <a:off x="395289" y="1275606"/>
            <a:ext cx="7993138" cy="3728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46" indent="-171446" algn="l" defTabSz="914250" rtl="0" eaLnBrk="1" latinLnBrk="1" hangingPunct="1">
              <a:lnSpc>
                <a:spcPct val="105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en-US" altLang="ko-KR" sz="12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0" algn="l" defTabSz="914250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914250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914250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914250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ko-KR" altLang="en-US" dirty="0"/>
              <a:t>해당 페이지의 핵심적으로 전달하고자 하는 메시지로 구성하며 최대 </a:t>
            </a:r>
            <a:r>
              <a:rPr lang="en-US" altLang="ko-KR" dirty="0"/>
              <a:t>2</a:t>
            </a:r>
            <a:r>
              <a:rPr lang="ko-KR" altLang="en-US" dirty="0"/>
              <a:t>줄 내 요약정리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폰트 </a:t>
            </a:r>
            <a:r>
              <a:rPr lang="en-US" altLang="ko-KR" dirty="0"/>
              <a:t>: </a:t>
            </a:r>
            <a:r>
              <a:rPr lang="ko-KR" altLang="en-US" dirty="0"/>
              <a:t>국문 맑은 고딕</a:t>
            </a:r>
            <a:r>
              <a:rPr lang="en-US" altLang="ko-KR" dirty="0"/>
              <a:t>, </a:t>
            </a:r>
            <a:r>
              <a:rPr lang="ko-KR" altLang="en-US" dirty="0"/>
              <a:t>색상 블랙</a:t>
            </a:r>
            <a:r>
              <a:rPr lang="en-US" altLang="ko-KR" dirty="0"/>
              <a:t>, </a:t>
            </a:r>
            <a:r>
              <a:rPr lang="ko-KR" altLang="en-US" dirty="0"/>
              <a:t>크기 </a:t>
            </a:r>
            <a:r>
              <a:rPr lang="en-US" altLang="ko-KR" dirty="0"/>
              <a:t>15pt)</a:t>
            </a:r>
          </a:p>
        </p:txBody>
      </p:sp>
    </p:spTree>
    <p:extLst>
      <p:ext uri="{BB962C8B-B14F-4D97-AF65-F5344CB8AC3E}">
        <p14:creationId xmlns:p14="http://schemas.microsoft.com/office/powerpoint/2010/main" val="310574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143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0" r:id="rId2"/>
    <p:sldLayoutId id="2147483661" r:id="rId3"/>
    <p:sldLayoutId id="2147483662" r:id="rId4"/>
    <p:sldLayoutId id="2147483690" r:id="rId5"/>
    <p:sldLayoutId id="2147483667" r:id="rId6"/>
    <p:sldLayoutId id="2147483691" r:id="rId7"/>
  </p:sldLayoutIdLst>
  <p:hf hdr="0" ftr="0" dt="0"/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install/ubuntu/" TargetMode="External"/><Relationship Id="rId2" Type="http://schemas.openxmlformats.org/officeDocument/2006/relationships/hyperlink" Target="https://cloud.google.com/compute/docs/gpus/install-drivers-gpu?hl=ko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hyperlink" Target="https://docs.nvidia.com/datacenter/cloud-native/container-toolkit/latest/install-guide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SKTBrain/KoBERT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bose038/naver-movie-recommendation/tree/master/dataset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compute/docs/gpus/install-drivers-gpu?hl=ko" TargetMode="External"/><Relationship Id="rId2" Type="http://schemas.openxmlformats.org/officeDocument/2006/relationships/hyperlink" Target="https://repo.anaconda.com/miniconda/Miniconda3-py38_23.11.0-2-Linux-x86_64.sh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/>
          <p:cNvSpPr txBox="1"/>
          <p:nvPr/>
        </p:nvSpPr>
        <p:spPr>
          <a:xfrm>
            <a:off x="2310278" y="501104"/>
            <a:ext cx="1572866" cy="32470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l" defTabSz="684552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Linux &amp; Cloud 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045209" y="402770"/>
            <a:ext cx="579005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ctr" defTabSz="6845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0" i="0" u="none" strike="noStrike" kern="1200" cap="none" spc="-3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2 w</a:t>
            </a:r>
            <a:endParaRPr kumimoji="0" lang="en-US" altLang="ko-KR" sz="27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effectLst/>
              <a:uLnTx/>
              <a:uFillTx/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E8E18-66E1-B6E2-125F-A4384594FF54}"/>
              </a:ext>
            </a:extLst>
          </p:cNvPr>
          <p:cNvSpPr txBox="1"/>
          <p:nvPr/>
        </p:nvSpPr>
        <p:spPr>
          <a:xfrm>
            <a:off x="1038789" y="1038255"/>
            <a:ext cx="579005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ctr" defTabSz="6845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0" i="0" u="none" strike="noStrike" kern="1200" cap="none" spc="-3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3 w</a:t>
            </a:r>
            <a:endParaRPr kumimoji="0" lang="en-US" altLang="ko-KR" sz="27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effectLst/>
              <a:uLnTx/>
              <a:uFillTx/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E786D3-D35A-87E8-689C-F2CA1E6C6E79}"/>
              </a:ext>
            </a:extLst>
          </p:cNvPr>
          <p:cNvSpPr txBox="1"/>
          <p:nvPr/>
        </p:nvSpPr>
        <p:spPr>
          <a:xfrm>
            <a:off x="1069253" y="1734253"/>
            <a:ext cx="530915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ctr" defTabSz="6845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0" i="0" u="none" strike="noStrike" kern="1200" cap="none" spc="-3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4w</a:t>
            </a:r>
            <a:endParaRPr kumimoji="0" lang="en-US" altLang="ko-KR" sz="27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effectLst/>
              <a:uLnTx/>
              <a:uFillTx/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E27FB2-3753-8416-4BBC-F5104C30D4CA}"/>
              </a:ext>
            </a:extLst>
          </p:cNvPr>
          <p:cNvSpPr txBox="1"/>
          <p:nvPr/>
        </p:nvSpPr>
        <p:spPr>
          <a:xfrm>
            <a:off x="1045209" y="2944709"/>
            <a:ext cx="579005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ctr" defTabSz="6845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0" i="0" u="none" strike="noStrike" kern="1200" cap="none" spc="-3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6 w</a:t>
            </a:r>
            <a:endParaRPr kumimoji="0" lang="en-US" altLang="ko-KR" sz="27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effectLst/>
              <a:uLnTx/>
              <a:uFillTx/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64D53E-D68B-DDB0-9803-3920CD2354AA}"/>
              </a:ext>
            </a:extLst>
          </p:cNvPr>
          <p:cNvSpPr txBox="1"/>
          <p:nvPr/>
        </p:nvSpPr>
        <p:spPr>
          <a:xfrm>
            <a:off x="1045209" y="2369737"/>
            <a:ext cx="579005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ctr" defTabSz="6845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0" i="0" u="none" strike="noStrike" kern="1200" cap="none" spc="-3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5 w</a:t>
            </a:r>
            <a:endParaRPr kumimoji="0" lang="en-US" altLang="ko-KR" sz="27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effectLst/>
              <a:uLnTx/>
              <a:uFillTx/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16F813-1395-17FC-2FB5-AC854D0C5491}"/>
              </a:ext>
            </a:extLst>
          </p:cNvPr>
          <p:cNvSpPr txBox="1"/>
          <p:nvPr/>
        </p:nvSpPr>
        <p:spPr>
          <a:xfrm>
            <a:off x="2310279" y="3662470"/>
            <a:ext cx="2038763" cy="32470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l" defTabSz="684552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LLM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활용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Fine Tuning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60DAB-C1BF-E398-BD2B-57CB9F28BDE1}"/>
              </a:ext>
            </a:extLst>
          </p:cNvPr>
          <p:cNvSpPr txBox="1"/>
          <p:nvPr/>
        </p:nvSpPr>
        <p:spPr>
          <a:xfrm>
            <a:off x="1045209" y="4134992"/>
            <a:ext cx="579005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ctr" defTabSz="6845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0" i="0" u="none" strike="noStrike" kern="1200" cap="none" spc="-3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8 w</a:t>
            </a:r>
            <a:endParaRPr kumimoji="0" lang="en-US" altLang="ko-KR" sz="27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effectLst/>
              <a:uLnTx/>
              <a:uFillTx/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5CE3F-C958-CC78-AC28-7A199CF09F50}"/>
              </a:ext>
            </a:extLst>
          </p:cNvPr>
          <p:cNvSpPr txBox="1"/>
          <p:nvPr/>
        </p:nvSpPr>
        <p:spPr>
          <a:xfrm>
            <a:off x="2310279" y="1082468"/>
            <a:ext cx="3731342" cy="553228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l" defTabSz="684552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Image Classification by SVM </a:t>
            </a:r>
            <a:br>
              <a:rPr kumimoji="0" lang="en-US" altLang="ko-KR" sz="135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Deep Learning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: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Define by run, CNN</a:t>
            </a:r>
            <a:endParaRPr kumimoji="0" lang="en-US" altLang="ko-KR" sz="135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35BFD-964B-ED01-49B1-FF8F65ADEBA7}"/>
              </a:ext>
            </a:extLst>
          </p:cNvPr>
          <p:cNvSpPr txBox="1"/>
          <p:nvPr/>
        </p:nvSpPr>
        <p:spPr>
          <a:xfrm>
            <a:off x="2310279" y="1835103"/>
            <a:ext cx="4364465" cy="32470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l" defTabSz="684552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Deep Learning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II :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Transformer (BERT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Llama)</a:t>
            </a:r>
            <a:endParaRPr kumimoji="0" lang="en-US" altLang="ko-KR" sz="15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174E0-E3BC-C9C4-139D-FBC8689A6C4C}"/>
              </a:ext>
            </a:extLst>
          </p:cNvPr>
          <p:cNvSpPr txBox="1"/>
          <p:nvPr/>
        </p:nvSpPr>
        <p:spPr>
          <a:xfrm>
            <a:off x="2310279" y="2499742"/>
            <a:ext cx="4308937" cy="32470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l" defTabSz="684552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LLM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Prompt engineering, function call(plug-in)</a:t>
            </a:r>
            <a:endParaRPr kumimoji="0" lang="en-US" altLang="ko-KR" sz="15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88D4E4-CD65-DB4C-8913-86314BE07664}"/>
              </a:ext>
            </a:extLst>
          </p:cNvPr>
          <p:cNvSpPr txBox="1"/>
          <p:nvPr/>
        </p:nvSpPr>
        <p:spPr>
          <a:xfrm>
            <a:off x="1045209" y="3539851"/>
            <a:ext cx="579005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ctr" defTabSz="6845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0" i="0" u="none" strike="noStrike" kern="1200" cap="none" spc="-3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7 w</a:t>
            </a:r>
            <a:endParaRPr kumimoji="0" lang="en-US" altLang="ko-KR" sz="27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effectLst/>
              <a:uLnTx/>
              <a:uFillTx/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F5130-38AF-8582-E425-BBB7E1A85066}"/>
              </a:ext>
            </a:extLst>
          </p:cNvPr>
          <p:cNvSpPr txBox="1"/>
          <p:nvPr/>
        </p:nvSpPr>
        <p:spPr>
          <a:xfrm>
            <a:off x="2310279" y="3081106"/>
            <a:ext cx="1521379" cy="32470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l" defTabSz="684552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LLM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B174A-7254-8D50-500A-3357C3E40785}"/>
              </a:ext>
            </a:extLst>
          </p:cNvPr>
          <p:cNvSpPr txBox="1"/>
          <p:nvPr/>
        </p:nvSpPr>
        <p:spPr>
          <a:xfrm>
            <a:off x="2306262" y="4209499"/>
            <a:ext cx="3997889" cy="32470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l" defTabSz="684552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LLM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활용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Agent, Agentic workflow, Multi-Agent</a:t>
            </a:r>
          </a:p>
        </p:txBody>
      </p:sp>
    </p:spTree>
    <p:extLst>
      <p:ext uri="{BB962C8B-B14F-4D97-AF65-F5344CB8AC3E}">
        <p14:creationId xmlns:p14="http://schemas.microsoft.com/office/powerpoint/2010/main" val="2760899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23716"/>
          </a:xfrm>
        </p:spPr>
        <p:txBody>
          <a:bodyPr/>
          <a:lstStyle/>
          <a:p>
            <a:r>
              <a:rPr lang="ko-KR" altLang="en-US" dirty="0"/>
              <a:t>문장의 모든 단어들의 관계를 위치에 상관없이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2"/>
          </p:nvPr>
        </p:nvSpPr>
        <p:spPr>
          <a:xfrm>
            <a:off x="395288" y="1275606"/>
            <a:ext cx="7993138" cy="372859"/>
          </a:xfrm>
        </p:spPr>
        <p:txBody>
          <a:bodyPr/>
          <a:lstStyle/>
          <a:p>
            <a:r>
              <a:rPr lang="ko-KR" altLang="en-US" dirty="0"/>
              <a:t>단어별 모든 단어와의 가중평균 </a:t>
            </a:r>
            <a:r>
              <a:rPr lang="en-US" altLang="ko-KR" dirty="0"/>
              <a:t>(Attention </a:t>
            </a:r>
            <a:r>
              <a:rPr lang="ko-KR" altLang="en-US" dirty="0"/>
              <a:t>점수를 </a:t>
            </a:r>
            <a:r>
              <a:rPr lang="en-US" altLang="ko-KR" dirty="0"/>
              <a:t>weight </a:t>
            </a:r>
            <a:r>
              <a:rPr lang="ko-KR" altLang="en-US" dirty="0"/>
              <a:t>로 이용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만약 </a:t>
            </a:r>
            <a:r>
              <a:rPr lang="en-US" altLang="ko-KR" dirty="0"/>
              <a:t>Attention</a:t>
            </a:r>
            <a:r>
              <a:rPr lang="ko-KR" altLang="en-US" dirty="0"/>
              <a:t>이 단어간 상관관계를 잘 반영할 수 있다면</a:t>
            </a:r>
            <a:r>
              <a:rPr lang="en-US" altLang="ko-KR" dirty="0"/>
              <a:t>, Attention</a:t>
            </a:r>
            <a:r>
              <a:rPr lang="ko-KR" altLang="en-US" dirty="0"/>
              <a:t>만으로도 문장을 모델 가능하지 않을까</a:t>
            </a:r>
            <a:r>
              <a:rPr lang="en-US" altLang="ko-KR" dirty="0"/>
              <a:t>?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0" y="2067694"/>
            <a:ext cx="4570959" cy="22610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2320183"/>
            <a:ext cx="3553957" cy="20085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1560" y="4465154"/>
            <a:ext cx="3183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※ </a:t>
            </a:r>
            <a:r>
              <a:rPr lang="ko-KR" altLang="en-US" sz="900"/>
              <a:t>출처</a:t>
            </a:r>
            <a:r>
              <a:rPr lang="en-US" altLang="ko-KR" sz="900" dirty="0"/>
              <a:t>: Stanford CS224n: Self-Attention For Generative Models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068361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8" y="214291"/>
            <a:ext cx="6621462" cy="276999"/>
          </a:xfrm>
        </p:spPr>
        <p:txBody>
          <a:bodyPr/>
          <a:lstStyle/>
          <a:p>
            <a:r>
              <a:rPr lang="en-US" altLang="ko-KR" dirty="0"/>
              <a:t>Attention is all you need (</a:t>
            </a:r>
            <a:r>
              <a:rPr lang="en-US" altLang="ko-KR" sz="1600" dirty="0"/>
              <a:t>Transformer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23716"/>
          </a:xfrm>
        </p:spPr>
        <p:txBody>
          <a:bodyPr/>
          <a:lstStyle/>
          <a:p>
            <a:r>
              <a:rPr lang="en-US" altLang="ko-KR" dirty="0"/>
              <a:t>Attention </a:t>
            </a:r>
            <a:r>
              <a:rPr lang="ko-KR" altLang="en-US"/>
              <a:t>을 </a:t>
            </a:r>
            <a:r>
              <a:rPr lang="en-US" altLang="ko-KR" dirty="0"/>
              <a:t>LSTM </a:t>
            </a:r>
            <a:r>
              <a:rPr lang="ko-KR" altLang="en-US"/>
              <a:t>보조역할로 쓰지말고 </a:t>
            </a:r>
            <a:r>
              <a:rPr lang="en-US" altLang="ko-KR" dirty="0"/>
              <a:t>Attention </a:t>
            </a:r>
            <a:r>
              <a:rPr lang="ko-KR" altLang="en-US"/>
              <a:t>자체를 활용하자</a:t>
            </a:r>
            <a:r>
              <a:rPr lang="en-US" altLang="ko-KR" dirty="0"/>
              <a:t>.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5288" y="3819672"/>
            <a:ext cx="37529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00" dirty="0"/>
              <a:t>Attention is all you need </a:t>
            </a:r>
            <a:r>
              <a:rPr lang="ko-KR" altLang="en-US" sz="1000" dirty="0"/>
              <a:t>논문에 나온 </a:t>
            </a:r>
            <a:r>
              <a:rPr lang="en-US" altLang="ko-KR" sz="1000" dirty="0"/>
              <a:t>Transformer </a:t>
            </a:r>
            <a:r>
              <a:rPr lang="ko-KR" altLang="en-US" sz="1000" dirty="0"/>
              <a:t>구조</a:t>
            </a:r>
            <a:br>
              <a:rPr lang="en-US" altLang="ko-KR" sz="1000" dirty="0"/>
            </a:br>
            <a:r>
              <a:rPr lang="en-US" altLang="ko-KR" sz="1000" dirty="0"/>
              <a:t>   (</a:t>
            </a:r>
            <a:r>
              <a:rPr lang="ko-KR" altLang="en-US" sz="1000" dirty="0"/>
              <a:t>더 이상 </a:t>
            </a:r>
            <a:r>
              <a:rPr lang="en-US" altLang="ko-KR" sz="1000" dirty="0"/>
              <a:t>Neural Network </a:t>
            </a:r>
            <a:r>
              <a:rPr lang="ko-KR" altLang="en-US" sz="1000" dirty="0"/>
              <a:t>처럼 보이지 않는다</a:t>
            </a:r>
            <a:r>
              <a:rPr lang="en-US" altLang="ko-KR" sz="1000" dirty="0"/>
              <a:t>…)</a:t>
            </a:r>
            <a:br>
              <a:rPr lang="en-US" altLang="ko-KR" sz="1000" dirty="0"/>
            </a:b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RNN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은 “단어의 연속적인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배열”로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간주</a:t>
            </a:r>
            <a:br>
              <a:rPr lang="en-US" altLang="ko-KR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Transformer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는 문장을 “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단어간의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Attention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들의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합”으로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인식</a:t>
            </a:r>
            <a:endParaRPr lang="ko-KR" altLang="en-US" sz="1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24" y="1125504"/>
            <a:ext cx="2422024" cy="264375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12437" y="3914624"/>
            <a:ext cx="24272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00" dirty="0"/>
              <a:t>input </a:t>
            </a:r>
            <a:r>
              <a:rPr lang="ko-KR" altLang="en-US" sz="1000" dirty="0"/>
              <a:t>단어에서 변환된 벡터</a:t>
            </a:r>
            <a:r>
              <a:rPr lang="en-US" altLang="ko-KR" sz="1000" dirty="0"/>
              <a:t>(encoding)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/>
              <a:t>해당 벡터로 </a:t>
            </a:r>
            <a:r>
              <a:rPr lang="en-US" altLang="ko-KR" sz="1000" dirty="0"/>
              <a:t>query, key, value </a:t>
            </a:r>
            <a:r>
              <a:rPr lang="ko-KR" altLang="en-US" sz="1000" dirty="0"/>
              <a:t>생성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W* </a:t>
            </a:r>
            <a:r>
              <a:rPr lang="ko-KR" altLang="en-US" sz="1000" dirty="0"/>
              <a:t>는 파라메터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1518"/>
          <a:stretch/>
        </p:blipFill>
        <p:spPr>
          <a:xfrm>
            <a:off x="4139952" y="2396268"/>
            <a:ext cx="3488459" cy="12376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063" y="1170216"/>
            <a:ext cx="949900" cy="9833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b="62116"/>
          <a:stretch/>
        </p:blipFill>
        <p:spPr>
          <a:xfrm>
            <a:off x="4202439" y="1348405"/>
            <a:ext cx="2925845" cy="39525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B29EB39-6B4E-386D-F34E-E9B262680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6208" y="2329278"/>
            <a:ext cx="1042506" cy="1304657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23B3A4B-5F7A-53B2-DE52-530AB5AE5231}"/>
              </a:ext>
            </a:extLst>
          </p:cNvPr>
          <p:cNvCxnSpPr>
            <a:cxnSpLocks/>
          </p:cNvCxnSpPr>
          <p:nvPr/>
        </p:nvCxnSpPr>
        <p:spPr>
          <a:xfrm flipV="1">
            <a:off x="4294945" y="1779644"/>
            <a:ext cx="0" cy="6166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EB01303-883D-0CE1-401E-4FAEFD0D6D27}"/>
              </a:ext>
            </a:extLst>
          </p:cNvPr>
          <p:cNvCxnSpPr>
            <a:cxnSpLocks/>
          </p:cNvCxnSpPr>
          <p:nvPr/>
        </p:nvCxnSpPr>
        <p:spPr>
          <a:xfrm flipH="1" flipV="1">
            <a:off x="4355976" y="1779644"/>
            <a:ext cx="288032" cy="6166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484F90B-4EF3-D33F-AB9C-819CA0B6295C}"/>
              </a:ext>
            </a:extLst>
          </p:cNvPr>
          <p:cNvCxnSpPr>
            <a:cxnSpLocks/>
          </p:cNvCxnSpPr>
          <p:nvPr/>
        </p:nvCxnSpPr>
        <p:spPr>
          <a:xfrm flipH="1" flipV="1">
            <a:off x="4499992" y="1779644"/>
            <a:ext cx="1384189" cy="6166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4B24E54-34E9-C79F-DD54-CE10A8B8FAA4}"/>
              </a:ext>
            </a:extLst>
          </p:cNvPr>
          <p:cNvCxnSpPr>
            <a:cxnSpLocks/>
          </p:cNvCxnSpPr>
          <p:nvPr/>
        </p:nvCxnSpPr>
        <p:spPr>
          <a:xfrm flipH="1" flipV="1">
            <a:off x="4644008" y="1779644"/>
            <a:ext cx="2468119" cy="6166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A122EC-FBC8-04CE-CC66-4046DD160A8C}"/>
              </a:ext>
            </a:extLst>
          </p:cNvPr>
          <p:cNvCxnSpPr>
            <a:cxnSpLocks/>
          </p:cNvCxnSpPr>
          <p:nvPr/>
        </p:nvCxnSpPr>
        <p:spPr>
          <a:xfrm flipH="1" flipV="1">
            <a:off x="4824028" y="1779644"/>
            <a:ext cx="3393573" cy="6166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816558D-E79E-E311-F40F-02CF508BE2B8}"/>
              </a:ext>
            </a:extLst>
          </p:cNvPr>
          <p:cNvCxnSpPr>
            <a:cxnSpLocks/>
          </p:cNvCxnSpPr>
          <p:nvPr/>
        </p:nvCxnSpPr>
        <p:spPr>
          <a:xfrm flipV="1">
            <a:off x="4294945" y="1779644"/>
            <a:ext cx="205047" cy="6166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3C280DF-F231-7212-B2A9-2EA6C041B128}"/>
              </a:ext>
            </a:extLst>
          </p:cNvPr>
          <p:cNvCxnSpPr>
            <a:cxnSpLocks/>
          </p:cNvCxnSpPr>
          <p:nvPr/>
        </p:nvCxnSpPr>
        <p:spPr>
          <a:xfrm flipV="1">
            <a:off x="4304032" y="1779644"/>
            <a:ext cx="351578" cy="6166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4E18D0D-8D93-EFE3-359C-32C9555F1797}"/>
              </a:ext>
            </a:extLst>
          </p:cNvPr>
          <p:cNvCxnSpPr>
            <a:cxnSpLocks/>
          </p:cNvCxnSpPr>
          <p:nvPr/>
        </p:nvCxnSpPr>
        <p:spPr>
          <a:xfrm flipV="1">
            <a:off x="4313118" y="1779644"/>
            <a:ext cx="517384" cy="6166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251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Self-Attention Layer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23716"/>
          </a:xfrm>
        </p:spPr>
        <p:txBody>
          <a:bodyPr/>
          <a:lstStyle/>
          <a:p>
            <a:r>
              <a:rPr lang="en-US" altLang="ko-KR" dirty="0"/>
              <a:t>Layer </a:t>
            </a:r>
            <a:r>
              <a:rPr lang="ko-KR" altLang="en-US"/>
              <a:t>에서의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2"/>
          </p:nvPr>
        </p:nvSpPr>
        <p:spPr>
          <a:xfrm>
            <a:off x="395288" y="1275606"/>
            <a:ext cx="7993138" cy="178960"/>
          </a:xfrm>
        </p:spPr>
        <p:txBody>
          <a:bodyPr/>
          <a:lstStyle/>
          <a:p>
            <a:r>
              <a:rPr lang="ko-KR" altLang="en-US" dirty="0"/>
              <a:t>각 단어의 </a:t>
            </a:r>
            <a:r>
              <a:rPr lang="en-US" altLang="ko-KR" dirty="0"/>
              <a:t>value</a:t>
            </a:r>
            <a:r>
              <a:rPr lang="ko-KR" altLang="en-US"/>
              <a:t>와 </a:t>
            </a:r>
            <a:r>
              <a:rPr lang="en-US" altLang="ko-KR" dirty="0"/>
              <a:t>attention </a:t>
            </a:r>
            <a:r>
              <a:rPr lang="ko-KR" altLang="en-US"/>
              <a:t>을 곱한 뒤 모든 값을 더해 출력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1453907" y="3883270"/>
            <a:ext cx="843493" cy="705500"/>
            <a:chOff x="707843" y="3543858"/>
            <a:chExt cx="731785" cy="612068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707843" y="3543858"/>
              <a:ext cx="216000" cy="612068"/>
            </a:xfrm>
            <a:prstGeom prst="roundRect">
              <a:avLst/>
            </a:prstGeom>
            <a:solidFill>
              <a:srgbClr val="ED2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100" dirty="0"/>
                <a:t>q1</a:t>
              </a:r>
              <a:endParaRPr lang="ko-KR" altLang="en-US" sz="1100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965735" y="3543858"/>
              <a:ext cx="216000" cy="612068"/>
            </a:xfrm>
            <a:prstGeom prst="roundRect">
              <a:avLst/>
            </a:prstGeom>
            <a:solidFill>
              <a:srgbClr val="FDA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100" dirty="0"/>
                <a:t>k1</a:t>
              </a:r>
              <a:endParaRPr lang="ko-KR" altLang="en-US" sz="110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1223628" y="3543858"/>
              <a:ext cx="216000" cy="612068"/>
            </a:xfrm>
            <a:prstGeom prst="roundRect">
              <a:avLst/>
            </a:prstGeom>
            <a:solidFill>
              <a:srgbClr val="FF42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100" dirty="0"/>
                <a:t>v1</a:t>
              </a:r>
              <a:endParaRPr lang="ko-KR" altLang="en-US" sz="11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555678" y="3883270"/>
            <a:ext cx="843493" cy="705500"/>
            <a:chOff x="707843" y="3543858"/>
            <a:chExt cx="731785" cy="612068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707843" y="3543858"/>
              <a:ext cx="216000" cy="612068"/>
            </a:xfrm>
            <a:prstGeom prst="roundRect">
              <a:avLst/>
            </a:prstGeom>
            <a:solidFill>
              <a:srgbClr val="ED2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100" dirty="0"/>
                <a:t>q2</a:t>
              </a:r>
              <a:endParaRPr lang="ko-KR" altLang="en-US" sz="110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965735" y="3543858"/>
              <a:ext cx="216000" cy="612068"/>
            </a:xfrm>
            <a:prstGeom prst="roundRect">
              <a:avLst/>
            </a:prstGeom>
            <a:solidFill>
              <a:srgbClr val="FDA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100" dirty="0"/>
                <a:t>k2</a:t>
              </a:r>
              <a:endParaRPr lang="ko-KR" altLang="en-US" sz="1100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223628" y="3543858"/>
              <a:ext cx="216000" cy="612068"/>
            </a:xfrm>
            <a:prstGeom prst="roundRect">
              <a:avLst/>
            </a:prstGeom>
            <a:solidFill>
              <a:srgbClr val="FF42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100" dirty="0"/>
                <a:t>v2</a:t>
              </a:r>
              <a:endParaRPr lang="ko-KR" altLang="en-US" sz="110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657448" y="3883270"/>
            <a:ext cx="843493" cy="705500"/>
            <a:chOff x="707843" y="3543858"/>
            <a:chExt cx="731785" cy="612068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07843" y="3543858"/>
              <a:ext cx="216000" cy="612068"/>
            </a:xfrm>
            <a:prstGeom prst="roundRect">
              <a:avLst/>
            </a:prstGeom>
            <a:solidFill>
              <a:srgbClr val="ED2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100" dirty="0"/>
                <a:t>q3</a:t>
              </a:r>
              <a:endParaRPr lang="ko-KR" altLang="en-US" sz="1100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965735" y="3543858"/>
              <a:ext cx="216000" cy="612068"/>
            </a:xfrm>
            <a:prstGeom prst="roundRect">
              <a:avLst/>
            </a:prstGeom>
            <a:solidFill>
              <a:srgbClr val="FDA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100" dirty="0"/>
                <a:t>k3</a:t>
              </a:r>
              <a:endParaRPr lang="ko-KR" altLang="en-US" sz="1100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223628" y="3543858"/>
              <a:ext cx="216000" cy="612068"/>
            </a:xfrm>
            <a:prstGeom prst="roundRect">
              <a:avLst/>
            </a:prstGeom>
            <a:solidFill>
              <a:srgbClr val="FF42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100" dirty="0"/>
                <a:t>v3</a:t>
              </a:r>
              <a:endParaRPr lang="ko-KR" altLang="en-US" sz="110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759220" y="3883270"/>
            <a:ext cx="843493" cy="705500"/>
            <a:chOff x="707843" y="3543858"/>
            <a:chExt cx="731785" cy="612068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707843" y="3543858"/>
              <a:ext cx="216000" cy="612068"/>
            </a:xfrm>
            <a:prstGeom prst="roundRect">
              <a:avLst/>
            </a:prstGeom>
            <a:solidFill>
              <a:srgbClr val="ED2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100" dirty="0"/>
                <a:t>q4</a:t>
              </a:r>
              <a:endParaRPr lang="ko-KR" altLang="en-US" sz="1100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965735" y="3543858"/>
              <a:ext cx="216000" cy="612068"/>
            </a:xfrm>
            <a:prstGeom prst="roundRect">
              <a:avLst/>
            </a:prstGeom>
            <a:solidFill>
              <a:srgbClr val="FDA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100" dirty="0"/>
                <a:t>k4</a:t>
              </a:r>
              <a:endParaRPr lang="ko-KR" altLang="en-US" sz="1100"/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1223628" y="3543858"/>
              <a:ext cx="216000" cy="612068"/>
            </a:xfrm>
            <a:prstGeom prst="roundRect">
              <a:avLst/>
            </a:prstGeom>
            <a:solidFill>
              <a:srgbClr val="FF42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100" dirty="0"/>
                <a:t>v4</a:t>
              </a:r>
              <a:endParaRPr lang="ko-KR" altLang="en-US" sz="110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7C41CB-C1E0-7E66-E4C9-43D0D72ECEC9}"/>
              </a:ext>
            </a:extLst>
          </p:cNvPr>
          <p:cNvGrpSpPr/>
          <p:nvPr/>
        </p:nvGrpSpPr>
        <p:grpSpPr>
          <a:xfrm>
            <a:off x="1085908" y="1600770"/>
            <a:ext cx="4659879" cy="2282500"/>
            <a:chOff x="2092998" y="1605158"/>
            <a:chExt cx="4659879" cy="2282500"/>
          </a:xfrm>
        </p:grpSpPr>
        <p:sp>
          <p:nvSpPr>
            <p:cNvPr id="7" name="TextBox 6"/>
            <p:cNvSpPr txBox="1"/>
            <p:nvPr/>
          </p:nvSpPr>
          <p:spPr>
            <a:xfrm>
              <a:off x="2092998" y="3161639"/>
              <a:ext cx="813580" cy="319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SoftMax</a:t>
              </a:r>
              <a:endParaRPr lang="ko-KR" altLang="en-US" sz="1200" dirty="0"/>
            </a:p>
          </p:txBody>
        </p:sp>
        <p:grpSp>
          <p:nvGrpSpPr>
            <p:cNvPr id="30" name="그룹 29"/>
            <p:cNvGrpSpPr>
              <a:grpSpLocks noChangeAspect="1"/>
            </p:cNvGrpSpPr>
            <p:nvPr/>
          </p:nvGrpSpPr>
          <p:grpSpPr>
            <a:xfrm>
              <a:off x="2518749" y="2902066"/>
              <a:ext cx="4234128" cy="738273"/>
              <a:chOff x="1060759" y="2293680"/>
              <a:chExt cx="5507522" cy="96030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2"/>
              <a:srcRect t="23833" b="61501"/>
              <a:stretch/>
            </p:blipFill>
            <p:spPr>
              <a:xfrm>
                <a:off x="1060759" y="2965955"/>
                <a:ext cx="5507521" cy="288033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2"/>
              <a:srcRect t="23833" b="61501"/>
              <a:stretch/>
            </p:blipFill>
            <p:spPr>
              <a:xfrm>
                <a:off x="1060760" y="2293680"/>
                <a:ext cx="5507521" cy="288032"/>
              </a:xfrm>
              <a:prstGeom prst="rect">
                <a:avLst/>
              </a:prstGeom>
            </p:spPr>
          </p:pic>
          <p:grpSp>
            <p:nvGrpSpPr>
              <p:cNvPr id="13" name="그룹 12"/>
              <p:cNvGrpSpPr/>
              <p:nvPr/>
            </p:nvGrpSpPr>
            <p:grpSpPr>
              <a:xfrm>
                <a:off x="1160776" y="2373638"/>
                <a:ext cx="1043520" cy="0"/>
                <a:chOff x="2600936" y="1959682"/>
                <a:chExt cx="1043520" cy="0"/>
              </a:xfrm>
            </p:grpSpPr>
            <p:cxnSp>
              <p:nvCxnSpPr>
                <p:cNvPr id="9" name="직선 연결선 8"/>
                <p:cNvCxnSpPr/>
                <p:nvPr/>
              </p:nvCxnSpPr>
              <p:spPr>
                <a:xfrm>
                  <a:off x="2600936" y="1959682"/>
                  <a:ext cx="108000" cy="0"/>
                </a:xfrm>
                <a:prstGeom prst="line">
                  <a:avLst/>
                </a:prstGeom>
                <a:ln w="19050">
                  <a:solidFill>
                    <a:srgbClr val="3B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연결선 9"/>
                <p:cNvCxnSpPr/>
                <p:nvPr/>
              </p:nvCxnSpPr>
              <p:spPr>
                <a:xfrm>
                  <a:off x="2906684" y="1959682"/>
                  <a:ext cx="108000" cy="0"/>
                </a:xfrm>
                <a:prstGeom prst="line">
                  <a:avLst/>
                </a:prstGeom>
                <a:ln w="19050">
                  <a:solidFill>
                    <a:srgbClr val="3B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/>
                <p:cNvCxnSpPr/>
                <p:nvPr/>
              </p:nvCxnSpPr>
              <p:spPr>
                <a:xfrm>
                  <a:off x="3230708" y="1959682"/>
                  <a:ext cx="108000" cy="0"/>
                </a:xfrm>
                <a:prstGeom prst="line">
                  <a:avLst/>
                </a:prstGeom>
                <a:ln w="19050">
                  <a:solidFill>
                    <a:srgbClr val="3B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/>
                <p:cNvCxnSpPr/>
                <p:nvPr/>
              </p:nvCxnSpPr>
              <p:spPr>
                <a:xfrm>
                  <a:off x="3536456" y="1959682"/>
                  <a:ext cx="108000" cy="0"/>
                </a:xfrm>
                <a:prstGeom prst="line">
                  <a:avLst/>
                </a:prstGeom>
                <a:ln w="19050">
                  <a:solidFill>
                    <a:srgbClr val="3B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/>
              <p:cNvGrpSpPr/>
              <p:nvPr/>
            </p:nvGrpSpPr>
            <p:grpSpPr>
              <a:xfrm>
                <a:off x="2528916" y="2373638"/>
                <a:ext cx="1043520" cy="0"/>
                <a:chOff x="2600936" y="1959682"/>
                <a:chExt cx="1043520" cy="0"/>
              </a:xfrm>
            </p:grpSpPr>
            <p:cxnSp>
              <p:nvCxnSpPr>
                <p:cNvPr id="15" name="직선 연결선 14"/>
                <p:cNvCxnSpPr/>
                <p:nvPr/>
              </p:nvCxnSpPr>
              <p:spPr>
                <a:xfrm>
                  <a:off x="2600936" y="1959682"/>
                  <a:ext cx="108000" cy="0"/>
                </a:xfrm>
                <a:prstGeom prst="line">
                  <a:avLst/>
                </a:prstGeom>
                <a:ln w="19050">
                  <a:solidFill>
                    <a:srgbClr val="3B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/>
                <p:cNvCxnSpPr/>
                <p:nvPr/>
              </p:nvCxnSpPr>
              <p:spPr>
                <a:xfrm>
                  <a:off x="2906684" y="1959682"/>
                  <a:ext cx="108000" cy="0"/>
                </a:xfrm>
                <a:prstGeom prst="line">
                  <a:avLst/>
                </a:prstGeom>
                <a:ln w="19050">
                  <a:solidFill>
                    <a:srgbClr val="3B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/>
                <p:cNvCxnSpPr/>
                <p:nvPr/>
              </p:nvCxnSpPr>
              <p:spPr>
                <a:xfrm>
                  <a:off x="3230708" y="1959682"/>
                  <a:ext cx="108000" cy="0"/>
                </a:xfrm>
                <a:prstGeom prst="line">
                  <a:avLst/>
                </a:prstGeom>
                <a:ln w="19050">
                  <a:solidFill>
                    <a:srgbClr val="3B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>
                  <a:off x="3536456" y="1959682"/>
                  <a:ext cx="108000" cy="0"/>
                </a:xfrm>
                <a:prstGeom prst="line">
                  <a:avLst/>
                </a:prstGeom>
                <a:ln w="19050">
                  <a:solidFill>
                    <a:srgbClr val="3B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그룹 18"/>
              <p:cNvGrpSpPr/>
              <p:nvPr/>
            </p:nvGrpSpPr>
            <p:grpSpPr>
              <a:xfrm>
                <a:off x="3879352" y="2373638"/>
                <a:ext cx="1043520" cy="0"/>
                <a:chOff x="2600936" y="1959682"/>
                <a:chExt cx="1043520" cy="0"/>
              </a:xfrm>
            </p:grpSpPr>
            <p:cxnSp>
              <p:nvCxnSpPr>
                <p:cNvPr id="20" name="직선 연결선 19"/>
                <p:cNvCxnSpPr/>
                <p:nvPr/>
              </p:nvCxnSpPr>
              <p:spPr>
                <a:xfrm>
                  <a:off x="2600936" y="1959682"/>
                  <a:ext cx="108000" cy="0"/>
                </a:xfrm>
                <a:prstGeom prst="line">
                  <a:avLst/>
                </a:prstGeom>
                <a:ln w="19050">
                  <a:solidFill>
                    <a:srgbClr val="3B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/>
                <p:cNvCxnSpPr/>
                <p:nvPr/>
              </p:nvCxnSpPr>
              <p:spPr>
                <a:xfrm>
                  <a:off x="2906684" y="1959682"/>
                  <a:ext cx="108000" cy="0"/>
                </a:xfrm>
                <a:prstGeom prst="line">
                  <a:avLst/>
                </a:prstGeom>
                <a:ln w="19050">
                  <a:solidFill>
                    <a:srgbClr val="3B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/>
                <p:cNvCxnSpPr/>
                <p:nvPr/>
              </p:nvCxnSpPr>
              <p:spPr>
                <a:xfrm>
                  <a:off x="3230708" y="1959682"/>
                  <a:ext cx="108000" cy="0"/>
                </a:xfrm>
                <a:prstGeom prst="line">
                  <a:avLst/>
                </a:prstGeom>
                <a:ln w="19050">
                  <a:solidFill>
                    <a:srgbClr val="3B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/>
                <p:cNvCxnSpPr/>
                <p:nvPr/>
              </p:nvCxnSpPr>
              <p:spPr>
                <a:xfrm>
                  <a:off x="3536456" y="1959682"/>
                  <a:ext cx="108000" cy="0"/>
                </a:xfrm>
                <a:prstGeom prst="line">
                  <a:avLst/>
                </a:prstGeom>
                <a:ln w="19050">
                  <a:solidFill>
                    <a:srgbClr val="3B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/>
              <p:cNvGrpSpPr/>
              <p:nvPr/>
            </p:nvGrpSpPr>
            <p:grpSpPr>
              <a:xfrm>
                <a:off x="5246956" y="2373638"/>
                <a:ext cx="1043520" cy="0"/>
                <a:chOff x="2600936" y="1959682"/>
                <a:chExt cx="1043520" cy="0"/>
              </a:xfrm>
            </p:grpSpPr>
            <p:cxnSp>
              <p:nvCxnSpPr>
                <p:cNvPr id="25" name="직선 연결선 24"/>
                <p:cNvCxnSpPr/>
                <p:nvPr/>
              </p:nvCxnSpPr>
              <p:spPr>
                <a:xfrm>
                  <a:off x="2600936" y="1959682"/>
                  <a:ext cx="108000" cy="0"/>
                </a:xfrm>
                <a:prstGeom prst="line">
                  <a:avLst/>
                </a:prstGeom>
                <a:ln w="19050">
                  <a:solidFill>
                    <a:srgbClr val="3B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/>
                <p:cNvCxnSpPr/>
                <p:nvPr/>
              </p:nvCxnSpPr>
              <p:spPr>
                <a:xfrm>
                  <a:off x="2906684" y="1959682"/>
                  <a:ext cx="108000" cy="0"/>
                </a:xfrm>
                <a:prstGeom prst="line">
                  <a:avLst/>
                </a:prstGeom>
                <a:ln w="19050">
                  <a:solidFill>
                    <a:srgbClr val="3B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/>
                <p:cNvCxnSpPr/>
                <p:nvPr/>
              </p:nvCxnSpPr>
              <p:spPr>
                <a:xfrm>
                  <a:off x="3230708" y="1959682"/>
                  <a:ext cx="108000" cy="0"/>
                </a:xfrm>
                <a:prstGeom prst="line">
                  <a:avLst/>
                </a:prstGeom>
                <a:ln w="19050">
                  <a:solidFill>
                    <a:srgbClr val="3B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/>
                <p:cNvCxnSpPr/>
                <p:nvPr/>
              </p:nvCxnSpPr>
              <p:spPr>
                <a:xfrm>
                  <a:off x="3536456" y="1959682"/>
                  <a:ext cx="108000" cy="0"/>
                </a:xfrm>
                <a:prstGeom prst="line">
                  <a:avLst/>
                </a:prstGeom>
                <a:ln w="19050">
                  <a:solidFill>
                    <a:srgbClr val="3B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그룹 56"/>
            <p:cNvGrpSpPr>
              <a:grpSpLocks noChangeAspect="1"/>
            </p:cNvGrpSpPr>
            <p:nvPr/>
          </p:nvGrpSpPr>
          <p:grpSpPr>
            <a:xfrm>
              <a:off x="2573783" y="2393658"/>
              <a:ext cx="124486" cy="124486"/>
              <a:chOff x="6084168" y="2139702"/>
              <a:chExt cx="180000" cy="180000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6084168" y="2139702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그룹 55"/>
              <p:cNvGrpSpPr/>
              <p:nvPr/>
            </p:nvGrpSpPr>
            <p:grpSpPr>
              <a:xfrm>
                <a:off x="6102168" y="2157738"/>
                <a:ext cx="144000" cy="144000"/>
                <a:chOff x="6552220" y="2796412"/>
                <a:chExt cx="144000" cy="144000"/>
              </a:xfrm>
            </p:grpSpPr>
            <p:cxnSp>
              <p:nvCxnSpPr>
                <p:cNvPr id="54" name="직선 연결선 53"/>
                <p:cNvCxnSpPr/>
                <p:nvPr/>
              </p:nvCxnSpPr>
              <p:spPr>
                <a:xfrm rot="2700000">
                  <a:off x="6552220" y="2868412"/>
                  <a:ext cx="14400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>
                <a:xfrm rot="-2700000">
                  <a:off x="6552220" y="2868412"/>
                  <a:ext cx="14400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그룹 57"/>
            <p:cNvGrpSpPr>
              <a:grpSpLocks noChangeAspect="1"/>
            </p:cNvGrpSpPr>
            <p:nvPr/>
          </p:nvGrpSpPr>
          <p:grpSpPr>
            <a:xfrm>
              <a:off x="2795116" y="2393658"/>
              <a:ext cx="124486" cy="124486"/>
              <a:chOff x="6084168" y="2139702"/>
              <a:chExt cx="180000" cy="180000"/>
            </a:xfrm>
          </p:grpSpPr>
          <p:sp>
            <p:nvSpPr>
              <p:cNvPr id="59" name="타원 58"/>
              <p:cNvSpPr/>
              <p:nvPr/>
            </p:nvSpPr>
            <p:spPr>
              <a:xfrm>
                <a:off x="6084168" y="2139702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0" name="그룹 59"/>
              <p:cNvGrpSpPr/>
              <p:nvPr/>
            </p:nvGrpSpPr>
            <p:grpSpPr>
              <a:xfrm>
                <a:off x="6102168" y="2157738"/>
                <a:ext cx="144000" cy="144000"/>
                <a:chOff x="6552220" y="2796412"/>
                <a:chExt cx="144000" cy="144000"/>
              </a:xfrm>
            </p:grpSpPr>
            <p:cxnSp>
              <p:nvCxnSpPr>
                <p:cNvPr id="61" name="직선 연결선 60"/>
                <p:cNvCxnSpPr/>
                <p:nvPr/>
              </p:nvCxnSpPr>
              <p:spPr>
                <a:xfrm rot="2700000">
                  <a:off x="6552220" y="2868412"/>
                  <a:ext cx="14400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/>
                <p:cNvCxnSpPr/>
                <p:nvPr/>
              </p:nvCxnSpPr>
              <p:spPr>
                <a:xfrm rot="-2700000">
                  <a:off x="6552220" y="2868412"/>
                  <a:ext cx="14400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그룹 62"/>
            <p:cNvGrpSpPr>
              <a:grpSpLocks noChangeAspect="1"/>
            </p:cNvGrpSpPr>
            <p:nvPr/>
          </p:nvGrpSpPr>
          <p:grpSpPr>
            <a:xfrm>
              <a:off x="3016450" y="2393658"/>
              <a:ext cx="124486" cy="124486"/>
              <a:chOff x="6084168" y="2139702"/>
              <a:chExt cx="180000" cy="180000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6084168" y="2139702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5" name="그룹 64"/>
              <p:cNvGrpSpPr/>
              <p:nvPr/>
            </p:nvGrpSpPr>
            <p:grpSpPr>
              <a:xfrm>
                <a:off x="6102168" y="2157738"/>
                <a:ext cx="144000" cy="144000"/>
                <a:chOff x="6552220" y="2796412"/>
                <a:chExt cx="144000" cy="144000"/>
              </a:xfrm>
            </p:grpSpPr>
            <p:cxnSp>
              <p:nvCxnSpPr>
                <p:cNvPr id="66" name="직선 연결선 65"/>
                <p:cNvCxnSpPr/>
                <p:nvPr/>
              </p:nvCxnSpPr>
              <p:spPr>
                <a:xfrm rot="2700000">
                  <a:off x="6552220" y="2868412"/>
                  <a:ext cx="14400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/>
                <p:cNvCxnSpPr/>
                <p:nvPr/>
              </p:nvCxnSpPr>
              <p:spPr>
                <a:xfrm rot="-2700000">
                  <a:off x="6552220" y="2868412"/>
                  <a:ext cx="14400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8" name="그룹 67"/>
            <p:cNvGrpSpPr>
              <a:grpSpLocks noChangeAspect="1"/>
            </p:cNvGrpSpPr>
            <p:nvPr/>
          </p:nvGrpSpPr>
          <p:grpSpPr>
            <a:xfrm>
              <a:off x="3237784" y="2393658"/>
              <a:ext cx="124486" cy="124486"/>
              <a:chOff x="6084168" y="2139702"/>
              <a:chExt cx="180000" cy="180000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6084168" y="2139702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/>
              <p:cNvGrpSpPr/>
              <p:nvPr/>
            </p:nvGrpSpPr>
            <p:grpSpPr>
              <a:xfrm>
                <a:off x="6102168" y="2157738"/>
                <a:ext cx="144000" cy="144000"/>
                <a:chOff x="6552220" y="2796412"/>
                <a:chExt cx="144000" cy="144000"/>
              </a:xfrm>
            </p:grpSpPr>
            <p:cxnSp>
              <p:nvCxnSpPr>
                <p:cNvPr id="71" name="직선 연결선 70"/>
                <p:cNvCxnSpPr/>
                <p:nvPr/>
              </p:nvCxnSpPr>
              <p:spPr>
                <a:xfrm rot="2700000">
                  <a:off x="6552220" y="2868412"/>
                  <a:ext cx="14400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/>
                <p:nvPr/>
              </p:nvCxnSpPr>
              <p:spPr>
                <a:xfrm rot="-2700000">
                  <a:off x="6552220" y="2868412"/>
                  <a:ext cx="14400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" name="타원 73"/>
            <p:cNvSpPr/>
            <p:nvPr/>
          </p:nvSpPr>
          <p:spPr>
            <a:xfrm>
              <a:off x="2891963" y="1961889"/>
              <a:ext cx="124486" cy="124486"/>
            </a:xfrm>
            <a:prstGeom prst="ellips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869859D-45DD-0A02-B644-FEC386D42391}"/>
                </a:ext>
              </a:extLst>
            </p:cNvPr>
            <p:cNvGrpSpPr/>
            <p:nvPr/>
          </p:nvGrpSpPr>
          <p:grpSpPr>
            <a:xfrm rot="2652460">
              <a:off x="2907988" y="1981918"/>
              <a:ext cx="99589" cy="99589"/>
              <a:chOff x="2568809" y="1974361"/>
              <a:chExt cx="99589" cy="99589"/>
            </a:xfrm>
          </p:grpSpPr>
          <p:cxnSp>
            <p:nvCxnSpPr>
              <p:cNvPr id="76" name="직선 연결선 75"/>
              <p:cNvCxnSpPr>
                <a:cxnSpLocks/>
              </p:cNvCxnSpPr>
              <p:nvPr/>
            </p:nvCxnSpPr>
            <p:spPr>
              <a:xfrm rot="2700000">
                <a:off x="2568809" y="2024156"/>
                <a:ext cx="99589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>
                <a:cxnSpLocks/>
              </p:cNvCxnSpPr>
              <p:nvPr/>
            </p:nvCxnSpPr>
            <p:spPr>
              <a:xfrm rot="18900000">
                <a:off x="2568809" y="2024156"/>
                <a:ext cx="99589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9" name="직선 화살표 연결선 78"/>
            <p:cNvCxnSpPr>
              <a:cxnSpLocks/>
              <a:stCxn id="33" idx="0"/>
              <a:endCxn id="52" idx="4"/>
            </p:cNvCxnSpPr>
            <p:nvPr/>
          </p:nvCxnSpPr>
          <p:spPr>
            <a:xfrm flipH="1" flipV="1">
              <a:off x="2636026" y="2518144"/>
              <a:ext cx="543978" cy="136951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cxnSpLocks/>
              <a:stCxn id="43" idx="0"/>
              <a:endCxn id="59" idx="5"/>
            </p:cNvCxnSpPr>
            <p:nvPr/>
          </p:nvCxnSpPr>
          <p:spPr>
            <a:xfrm flipH="1" flipV="1">
              <a:off x="2901371" y="2499913"/>
              <a:ext cx="1380404" cy="138774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cxnSpLocks/>
              <a:stCxn id="47" idx="0"/>
              <a:endCxn id="64" idx="4"/>
            </p:cNvCxnSpPr>
            <p:nvPr/>
          </p:nvCxnSpPr>
          <p:spPr>
            <a:xfrm flipH="1" flipV="1">
              <a:off x="3078693" y="2518144"/>
              <a:ext cx="2304852" cy="136951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cxnSpLocks/>
              <a:stCxn id="51" idx="0"/>
              <a:endCxn id="69" idx="5"/>
            </p:cNvCxnSpPr>
            <p:nvPr/>
          </p:nvCxnSpPr>
          <p:spPr>
            <a:xfrm flipH="1" flipV="1">
              <a:off x="3344039" y="2499913"/>
              <a:ext cx="3141278" cy="138774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/>
            <p:nvPr/>
          </p:nvCxnSpPr>
          <p:spPr>
            <a:xfrm flipV="1">
              <a:off x="2573769" y="2518158"/>
              <a:ext cx="0" cy="33196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/>
            <p:nvPr/>
          </p:nvCxnSpPr>
          <p:spPr>
            <a:xfrm flipV="1">
              <a:off x="2864270" y="2518158"/>
              <a:ext cx="0" cy="37345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/>
            <p:nvPr/>
          </p:nvCxnSpPr>
          <p:spPr>
            <a:xfrm flipH="1" flipV="1">
              <a:off x="3071770" y="2518158"/>
              <a:ext cx="49547" cy="37345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/>
            <p:nvPr/>
          </p:nvCxnSpPr>
          <p:spPr>
            <a:xfrm flipH="1" flipV="1">
              <a:off x="3312724" y="2518158"/>
              <a:ext cx="49547" cy="41495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endCxn id="74" idx="3"/>
            </p:cNvCxnSpPr>
            <p:nvPr/>
          </p:nvCxnSpPr>
          <p:spPr>
            <a:xfrm flipV="1">
              <a:off x="2635690" y="2068145"/>
              <a:ext cx="274504" cy="30210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>
              <a:endCxn id="74" idx="4"/>
            </p:cNvCxnSpPr>
            <p:nvPr/>
          </p:nvCxnSpPr>
          <p:spPr>
            <a:xfrm flipV="1">
              <a:off x="2853730" y="2086375"/>
              <a:ext cx="100477" cy="28387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endCxn id="74" idx="4"/>
            </p:cNvCxnSpPr>
            <p:nvPr/>
          </p:nvCxnSpPr>
          <p:spPr>
            <a:xfrm flipH="1" flipV="1">
              <a:off x="2954207" y="2086375"/>
              <a:ext cx="117563" cy="28387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endCxn id="74" idx="5"/>
            </p:cNvCxnSpPr>
            <p:nvPr/>
          </p:nvCxnSpPr>
          <p:spPr>
            <a:xfrm flipH="1" flipV="1">
              <a:off x="2998219" y="2068145"/>
              <a:ext cx="291591" cy="30210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/>
            <p:nvPr/>
          </p:nvCxnSpPr>
          <p:spPr>
            <a:xfrm flipV="1">
              <a:off x="2957810" y="1605158"/>
              <a:ext cx="0" cy="33196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583" y="1723222"/>
            <a:ext cx="2844333" cy="81904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2051BCB-872A-C6FD-4367-D89FC7E6CE05}"/>
              </a:ext>
            </a:extLst>
          </p:cNvPr>
          <p:cNvSpPr txBox="1"/>
          <p:nvPr/>
        </p:nvSpPr>
        <p:spPr>
          <a:xfrm>
            <a:off x="5610149" y="1015336"/>
            <a:ext cx="3387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쿼리와 키를 </a:t>
            </a:r>
            <a:r>
              <a:rPr lang="ko-KR" altLang="en-US" sz="1000" dirty="0" err="1">
                <a:latin typeface="+mn-ea"/>
              </a:rPr>
              <a:t>행렬곱한</a:t>
            </a:r>
            <a:r>
              <a:rPr lang="ko-KR" altLang="en-US" sz="1000" dirty="0">
                <a:latin typeface="+mn-ea"/>
              </a:rPr>
              <a:t> 뒤 해당 행렬의 모든 </a:t>
            </a:r>
            <a:r>
              <a:rPr lang="ko-KR" altLang="en-US" sz="1000" dirty="0" err="1">
                <a:latin typeface="+mn-ea"/>
              </a:rPr>
              <a:t>요소값을</a:t>
            </a:r>
            <a:r>
              <a:rPr lang="ko-KR" altLang="en-US" sz="1000" dirty="0">
                <a:latin typeface="+mn-ea"/>
              </a:rPr>
              <a:t> </a:t>
            </a:r>
            <a:endParaRPr lang="en-US" altLang="ko-KR" sz="1000" dirty="0">
              <a:latin typeface="+mn-ea"/>
            </a:endParaRPr>
          </a:p>
          <a:p>
            <a:r>
              <a:rPr lang="ko-KR" altLang="en-US" sz="1000" dirty="0">
                <a:latin typeface="+mn-ea"/>
              </a:rPr>
              <a:t>키 차원수의 제곱근 값으로 나눠주고</a:t>
            </a:r>
            <a:r>
              <a:rPr lang="en-US" altLang="ko-KR" sz="1000" dirty="0">
                <a:latin typeface="+mn-ea"/>
              </a:rPr>
              <a:t>, </a:t>
            </a:r>
          </a:p>
          <a:p>
            <a:r>
              <a:rPr lang="ko-KR" altLang="en-US" sz="1000" dirty="0">
                <a:latin typeface="+mn-ea"/>
              </a:rPr>
              <a:t>이 행렬을 행</a:t>
            </a:r>
            <a:r>
              <a:rPr lang="en-US" altLang="ko-KR" sz="1000" dirty="0">
                <a:latin typeface="+mn-ea"/>
              </a:rPr>
              <a:t>(row) </a:t>
            </a:r>
            <a:r>
              <a:rPr lang="ko-KR" altLang="en-US" sz="1000" dirty="0">
                <a:latin typeface="+mn-ea"/>
              </a:rPr>
              <a:t>단위로 </a:t>
            </a:r>
            <a:r>
              <a:rPr lang="ko-KR" altLang="en-US" sz="1000" dirty="0" err="1">
                <a:latin typeface="+mn-ea"/>
              </a:rPr>
              <a:t>소프트맥스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softmax</a:t>
            </a:r>
            <a:r>
              <a:rPr lang="en-US" altLang="ko-KR" sz="1000" dirty="0">
                <a:latin typeface="+mn-ea"/>
              </a:rPr>
              <a:t>)*</a:t>
            </a:r>
            <a:r>
              <a:rPr lang="ko-KR" altLang="en-US" sz="1000" dirty="0">
                <a:latin typeface="+mn-ea"/>
              </a:rPr>
              <a:t>를 취해 </a:t>
            </a:r>
            <a:endParaRPr lang="en-US" altLang="ko-KR" sz="1000" dirty="0">
              <a:latin typeface="+mn-ea"/>
            </a:endParaRPr>
          </a:p>
          <a:p>
            <a:r>
              <a:rPr lang="ko-KR" altLang="en-US" sz="1000" dirty="0">
                <a:latin typeface="+mn-ea"/>
              </a:rPr>
              <a:t>스코어 행렬을 만들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2C18E53-4FED-A203-5BF5-529F6A013964}"/>
              </a:ext>
            </a:extLst>
          </p:cNvPr>
          <p:cNvCxnSpPr>
            <a:cxnSpLocks/>
          </p:cNvCxnSpPr>
          <p:nvPr/>
        </p:nvCxnSpPr>
        <p:spPr>
          <a:xfrm flipV="1">
            <a:off x="1593726" y="3635951"/>
            <a:ext cx="0" cy="24731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6A78048-EE8D-14AF-40B5-CCB1FA226931}"/>
              </a:ext>
            </a:extLst>
          </p:cNvPr>
          <p:cNvCxnSpPr>
            <a:cxnSpLocks/>
          </p:cNvCxnSpPr>
          <p:nvPr/>
        </p:nvCxnSpPr>
        <p:spPr>
          <a:xfrm flipH="1" flipV="1">
            <a:off x="1702880" y="3635951"/>
            <a:ext cx="165226" cy="24731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3D946BC-10B2-4052-3BE3-324CCA4D14D5}"/>
              </a:ext>
            </a:extLst>
          </p:cNvPr>
          <p:cNvCxnSpPr>
            <a:cxnSpLocks/>
          </p:cNvCxnSpPr>
          <p:nvPr/>
        </p:nvCxnSpPr>
        <p:spPr>
          <a:xfrm flipV="1">
            <a:off x="1632662" y="3635951"/>
            <a:ext cx="279850" cy="24731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7443373B-4619-54F8-267D-2BD4A402BB51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1968225" y="3635951"/>
            <a:ext cx="1009200" cy="24731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57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 </a:t>
            </a:r>
            <a:r>
              <a:rPr lang="en-US" altLang="ko-KR" sz="1600" dirty="0"/>
              <a:t>(Attention is all you need)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23716"/>
          </a:xfrm>
        </p:spPr>
        <p:txBody>
          <a:bodyPr/>
          <a:lstStyle/>
          <a:p>
            <a:r>
              <a:rPr lang="en-US" altLang="ko-KR" dirty="0"/>
              <a:t>Encoder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5288" y="1252866"/>
            <a:ext cx="3105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입력 </a:t>
            </a:r>
            <a:r>
              <a:rPr lang="ko-KR" altLang="en-US" sz="1200" dirty="0" err="1"/>
              <a:t>임베딩에</a:t>
            </a:r>
            <a:r>
              <a:rPr lang="ko-KR" altLang="en-US" sz="1200" dirty="0"/>
              <a:t> </a:t>
            </a:r>
            <a:r>
              <a:rPr lang="en-US" altLang="ko-KR" sz="1200" dirty="0"/>
              <a:t>positional encoding </a:t>
            </a:r>
            <a:r>
              <a:rPr lang="ko-KR" altLang="en-US" sz="1200"/>
              <a:t>만 추가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동일 </a:t>
            </a:r>
            <a:r>
              <a:rPr lang="en-US" altLang="ko-KR" sz="1200" dirty="0"/>
              <a:t>Self-Attention Layer </a:t>
            </a:r>
            <a:r>
              <a:rPr lang="ko-KR" altLang="en-US" sz="1200"/>
              <a:t>를 </a:t>
            </a:r>
            <a:r>
              <a:rPr lang="en-US" altLang="ko-KR" sz="1200" dirty="0"/>
              <a:t>N(=6)</a:t>
            </a:r>
            <a:r>
              <a:rPr lang="ko-KR" altLang="en-US" sz="1200"/>
              <a:t>번 쌓음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95936" y="354080"/>
            <a:ext cx="4223431" cy="461008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395288" y="2423077"/>
            <a:ext cx="181609" cy="112669"/>
            <a:chOff x="412072" y="2422510"/>
            <a:chExt cx="181609" cy="112669"/>
          </a:xfrm>
        </p:grpSpPr>
        <p:sp>
          <p:nvSpPr>
            <p:cNvPr id="7" name="타원 6"/>
            <p:cNvSpPr/>
            <p:nvPr/>
          </p:nvSpPr>
          <p:spPr>
            <a:xfrm>
              <a:off x="481012" y="2422510"/>
              <a:ext cx="112669" cy="112669"/>
            </a:xfrm>
            <a:prstGeom prst="ellipse">
              <a:avLst/>
            </a:prstGeom>
            <a:solidFill>
              <a:srgbClr val="1148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12072" y="2422510"/>
              <a:ext cx="112669" cy="112669"/>
            </a:xfrm>
            <a:prstGeom prst="ellipse">
              <a:avLst/>
            </a:prstGeom>
            <a:solidFill>
              <a:srgbClr val="00A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타원 23"/>
            <p:cNvSpPr/>
            <p:nvPr/>
          </p:nvSpPr>
          <p:spPr>
            <a:xfrm>
              <a:off x="481012" y="2435392"/>
              <a:ext cx="43730" cy="86904"/>
            </a:xfrm>
            <a:custGeom>
              <a:avLst/>
              <a:gdLst/>
              <a:ahLst/>
              <a:cxnLst/>
              <a:rect l="l" t="t" r="r" b="b"/>
              <a:pathLst>
                <a:path w="43730" h="86904">
                  <a:moveTo>
                    <a:pt x="21865" y="0"/>
                  </a:moveTo>
                  <a:cubicBezTo>
                    <a:pt x="35400" y="9636"/>
                    <a:pt x="43730" y="25571"/>
                    <a:pt x="43730" y="43452"/>
                  </a:cubicBezTo>
                  <a:cubicBezTo>
                    <a:pt x="43730" y="61333"/>
                    <a:pt x="35400" y="77268"/>
                    <a:pt x="21865" y="86904"/>
                  </a:cubicBezTo>
                  <a:cubicBezTo>
                    <a:pt x="8330" y="77268"/>
                    <a:pt x="0" y="61333"/>
                    <a:pt x="0" y="43452"/>
                  </a:cubicBezTo>
                  <a:cubicBezTo>
                    <a:pt x="0" y="25571"/>
                    <a:pt x="8330" y="9636"/>
                    <a:pt x="21865" y="0"/>
                  </a:cubicBezTo>
                  <a:close/>
                </a:path>
              </a:pathLst>
            </a:custGeom>
            <a:solidFill>
              <a:srgbClr val="0228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" name="내용 개체 틀 2"/>
          <p:cNvSpPr>
            <a:spLocks noGrp="1"/>
          </p:cNvSpPr>
          <p:nvPr>
            <p:ph idx="11"/>
          </p:nvPr>
        </p:nvSpPr>
        <p:spPr>
          <a:xfrm>
            <a:off x="755576" y="2348034"/>
            <a:ext cx="7993138" cy="223716"/>
          </a:xfrm>
        </p:spPr>
        <p:txBody>
          <a:bodyPr/>
          <a:lstStyle/>
          <a:p>
            <a:r>
              <a:rPr lang="en-US" altLang="ko-KR" dirty="0"/>
              <a:t>Decoder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4228" y="2908474"/>
            <a:ext cx="3052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동일 </a:t>
            </a:r>
            <a:r>
              <a:rPr lang="en-US" altLang="ko-KR" sz="1200" dirty="0"/>
              <a:t>Self-Attention Layer </a:t>
            </a:r>
            <a:r>
              <a:rPr lang="ko-KR" altLang="en-US" sz="1200"/>
              <a:t>를 </a:t>
            </a:r>
            <a:r>
              <a:rPr lang="en-US" altLang="ko-KR" sz="1200" dirty="0"/>
              <a:t>N(=6)</a:t>
            </a:r>
            <a:r>
              <a:rPr lang="ko-KR" altLang="en-US" sz="1200"/>
              <a:t>번 쌓음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Masked Multi-Head Attention </a:t>
            </a:r>
            <a:r>
              <a:rPr lang="ko-KR" altLang="en-US" sz="1200"/>
              <a:t>레이어 추가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29036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1590F-4B98-1C09-901F-802F0681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Vision Transformer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05D50A-20F5-3F16-C5AC-EE5F2160D1E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30704"/>
          </a:xfrm>
        </p:spPr>
        <p:txBody>
          <a:bodyPr/>
          <a:lstStyle/>
          <a:p>
            <a:r>
              <a:rPr lang="en-US" altLang="ko-KR" dirty="0"/>
              <a:t>Input image </a:t>
            </a:r>
            <a:r>
              <a:rPr lang="ko-KR" altLang="en-US" dirty="0"/>
              <a:t>를 마치 </a:t>
            </a:r>
            <a:r>
              <a:rPr lang="en-US" altLang="ko-KR" dirty="0"/>
              <a:t>sequence </a:t>
            </a:r>
            <a:r>
              <a:rPr lang="ko-KR" altLang="en-US" dirty="0"/>
              <a:t>백터처럼 처리하여</a:t>
            </a:r>
            <a:r>
              <a:rPr lang="ko-KR" altLang="en-US" b="0" i="0" dirty="0">
                <a:effectLst/>
                <a:latin typeface="Noto Sans KR"/>
              </a:rPr>
              <a:t> </a:t>
            </a:r>
            <a:r>
              <a:rPr lang="en-US" altLang="ko-KR" b="0" i="0" dirty="0">
                <a:effectLst/>
                <a:latin typeface="Noto Sans KR"/>
              </a:rPr>
              <a:t>Transformer</a:t>
            </a:r>
            <a:r>
              <a:rPr lang="ko-KR" altLang="en-US" dirty="0">
                <a:latin typeface="Noto Sans KR"/>
              </a:rPr>
              <a:t> </a:t>
            </a:r>
            <a:r>
              <a:rPr lang="ko-KR" altLang="en-US" dirty="0" err="1">
                <a:latin typeface="Noto Sans KR"/>
              </a:rPr>
              <a:t>아키텍쳐</a:t>
            </a:r>
            <a:r>
              <a:rPr lang="ko-KR" altLang="en-US" dirty="0">
                <a:latin typeface="Noto Sans KR"/>
              </a:rPr>
              <a:t> 활용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AF41B1-240C-71D5-1530-BE9CB09B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62" y="1275606"/>
            <a:ext cx="6878010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38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A0CF-FC6A-D492-54F7-000C4117B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Perceptron, CNN, RNN, Attention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11D3CB-9EB6-2DBB-6D6A-43CC323D8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12" y="2727972"/>
            <a:ext cx="2052228" cy="16554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D84699-6785-5F78-534C-F0EFA9CE9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34" y="4435012"/>
            <a:ext cx="1850652" cy="3148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536705-AD2E-340F-6F4F-4A254865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1621" y="872970"/>
            <a:ext cx="3126282" cy="1487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E0CA8F-C4C8-93C2-0274-48CE6EE4EC7D}"/>
              </a:ext>
            </a:extLst>
          </p:cNvPr>
          <p:cNvSpPr txBox="1"/>
          <p:nvPr/>
        </p:nvSpPr>
        <p:spPr>
          <a:xfrm>
            <a:off x="354860" y="293179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RNN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2A680-B8FD-2F63-2472-CD2559CC4196}"/>
              </a:ext>
            </a:extLst>
          </p:cNvPr>
          <p:cNvSpPr txBox="1"/>
          <p:nvPr/>
        </p:nvSpPr>
        <p:spPr>
          <a:xfrm>
            <a:off x="1367644" y="627534"/>
            <a:ext cx="7681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Perceptron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AFC83B-C802-6CDA-A89B-55F4A476B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208" y="972262"/>
            <a:ext cx="4027504" cy="12961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9046DC-4459-4352-53C3-57C604AA68F9}"/>
              </a:ext>
            </a:extLst>
          </p:cNvPr>
          <p:cNvSpPr txBox="1"/>
          <p:nvPr/>
        </p:nvSpPr>
        <p:spPr>
          <a:xfrm>
            <a:off x="6303590" y="627534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CNN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26EDC7E-7E08-7512-5B21-A4682AEEF771}"/>
              </a:ext>
            </a:extLst>
          </p:cNvPr>
          <p:cNvGrpSpPr>
            <a:grpSpLocks noChangeAspect="1"/>
          </p:cNvGrpSpPr>
          <p:nvPr/>
        </p:nvGrpSpPr>
        <p:grpSpPr>
          <a:xfrm>
            <a:off x="4802572" y="2571750"/>
            <a:ext cx="3842651" cy="2160000"/>
            <a:chOff x="4473509" y="2296173"/>
            <a:chExt cx="4382967" cy="246371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6F03003-1052-613A-72BC-635A0D34D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73509" y="3503145"/>
              <a:ext cx="3488459" cy="125674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36CAF57-160B-AA48-A043-F01554B7E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06576" y="2296173"/>
              <a:ext cx="949900" cy="98334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DFDBB6-6BAA-F971-6DB8-A3D90F04F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35996" y="2474362"/>
              <a:ext cx="2925845" cy="104332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331D833-59E8-0D69-4121-8CC7F5DD20E8}"/>
              </a:ext>
            </a:extLst>
          </p:cNvPr>
          <p:cNvSpPr txBox="1"/>
          <p:nvPr/>
        </p:nvSpPr>
        <p:spPr>
          <a:xfrm>
            <a:off x="3996812" y="2931790"/>
            <a:ext cx="683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Attention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98460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BERT &amp; GPT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42374"/>
          </a:xfrm>
        </p:spPr>
        <p:txBody>
          <a:bodyPr/>
          <a:lstStyle/>
          <a:p>
            <a:r>
              <a:rPr lang="en-US" altLang="ko-KR" dirty="0"/>
              <a:t>Transformer </a:t>
            </a:r>
            <a:r>
              <a:rPr lang="ko-KR" altLang="en-US"/>
              <a:t>이후 대부분의 자연처 처리에 </a:t>
            </a:r>
            <a:r>
              <a:rPr lang="en-US" altLang="ko-KR" dirty="0"/>
              <a:t>base model </a:t>
            </a:r>
            <a:r>
              <a:rPr lang="ko-KR" altLang="en-US"/>
              <a:t>역할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10" y="1131510"/>
            <a:ext cx="8208404" cy="36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14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Setup a Python Environment for something</a:t>
            </a:r>
            <a:endParaRPr lang="ko-KR" altLang="en-US" dirty="0"/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>
            <a:off x="458134" y="1703401"/>
            <a:ext cx="82556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endParaRPr lang="en-US" altLang="ko-KR" sz="14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텍스트 개체 틀 1"/>
          <p:cNvSpPr txBox="1">
            <a:spLocks/>
          </p:cNvSpPr>
          <p:nvPr/>
        </p:nvSpPr>
        <p:spPr>
          <a:xfrm>
            <a:off x="503549" y="1049289"/>
            <a:ext cx="8255655" cy="4334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To install library at your environments:</a:t>
            </a:r>
          </a:p>
          <a:p>
            <a:pPr marL="266693" lvl="1" indent="0">
              <a:lnSpc>
                <a:spcPct val="100000"/>
              </a:lnSpc>
              <a:spcBef>
                <a:spcPts val="500"/>
              </a:spcBef>
              <a:buNone/>
              <a:defRPr/>
            </a:pP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GPU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드라이버 설치 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  <a:hlinkClick r:id="rId2"/>
              </a:rPr>
              <a:t>https://cloud.google.com/compute/docs/gpus/install-drivers-gpu?hl=ko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참조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02827" y="703557"/>
            <a:ext cx="6863600" cy="246221"/>
            <a:chOff x="402827" y="1287503"/>
            <a:chExt cx="6863600" cy="246221"/>
          </a:xfrm>
        </p:grpSpPr>
        <p:sp>
          <p:nvSpPr>
            <p:cNvPr id="19" name="TextBox 18"/>
            <p:cNvSpPr txBox="1"/>
            <p:nvPr/>
          </p:nvSpPr>
          <p:spPr>
            <a:xfrm>
              <a:off x="644966" y="1287503"/>
              <a:ext cx="6621461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pPr defTabSz="685800">
                <a:defRPr/>
              </a:pPr>
              <a:r>
                <a:rPr lang="ko-KR" altLang="en-US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실습 환경 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1) </a:t>
              </a:r>
              <a:r>
                <a:rPr lang="en-US" altLang="ko-KR" sz="1600" dirty="0" err="1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gpu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환경 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L4 ,  ubuntu, SSD,</a:t>
              </a:r>
              <a:r>
                <a:rPr lang="ko-KR" altLang="en-US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200GB</a:t>
              </a:r>
              <a:endParaRPr lang="ko-KR" altLang="en-US" sz="16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>
                  <a:solidFill>
                    <a:prstClr val="white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>
                  <a:solidFill>
                    <a:prstClr val="white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>
                  <a:solidFill>
                    <a:prstClr val="white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5306F9-8105-3207-7CE0-EFA75DC2A54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34805" y="1703401"/>
            <a:ext cx="8353424" cy="1853264"/>
          </a:xfrm>
        </p:spPr>
        <p:txBody>
          <a:bodyPr/>
          <a:lstStyle/>
          <a:p>
            <a:r>
              <a:rPr lang="en-US" altLang="ko-KR" sz="1050" dirty="0">
                <a:hlinkClick r:id="rId3"/>
              </a:rPr>
              <a:t>https://docs.docker.com/engine/install/ubuntu/</a:t>
            </a:r>
            <a:endParaRPr lang="en-US" altLang="ko-KR" sz="1050" dirty="0"/>
          </a:p>
          <a:p>
            <a:r>
              <a:rPr lang="en-US" altLang="ko-KR" sz="1050" dirty="0"/>
              <a:t>Installation methods </a:t>
            </a:r>
            <a:r>
              <a:rPr lang="ko-KR" altLang="en-US" sz="1050" dirty="0"/>
              <a:t>의</a:t>
            </a:r>
            <a:r>
              <a:rPr lang="en-US" altLang="ko-KR" sz="1050" dirty="0"/>
              <a:t> </a:t>
            </a:r>
            <a:r>
              <a:rPr lang="en-US" altLang="ko-KR" sz="1050" b="1" u="sng" dirty="0"/>
              <a:t>2. Install the Docker packages. </a:t>
            </a:r>
            <a:r>
              <a:rPr lang="ko-KR" altLang="en-US" sz="1050" b="1" u="sng" dirty="0"/>
              <a:t>까지만</a:t>
            </a:r>
            <a:endParaRPr lang="en-US" altLang="ko-KR" sz="1050" b="1" u="sng" dirty="0"/>
          </a:p>
          <a:p>
            <a:endParaRPr lang="en-US" altLang="ko-KR" sz="1050" dirty="0"/>
          </a:p>
          <a:p>
            <a:r>
              <a:rPr lang="ko-KR" altLang="en-US" sz="1050" dirty="0"/>
              <a:t>설치 후 </a:t>
            </a:r>
            <a:endParaRPr lang="en-US" altLang="ko-KR" sz="1050" dirty="0"/>
          </a:p>
          <a:p>
            <a:r>
              <a:rPr lang="en-US" altLang="ko-KR" sz="1050" dirty="0"/>
              <a:t>docker --version</a:t>
            </a:r>
          </a:p>
          <a:p>
            <a:endParaRPr lang="en-US" altLang="ko-KR" sz="1050" dirty="0"/>
          </a:p>
          <a:p>
            <a:r>
              <a:rPr lang="en-US" altLang="ko-KR" sz="1050" dirty="0">
                <a:hlinkClick r:id="rId4"/>
              </a:rPr>
              <a:t>https://docs.nvidia.com/datacenter/cloud-native/container-toolkit/latest/install-guide.html</a:t>
            </a:r>
            <a:endParaRPr lang="en-US" altLang="ko-KR" sz="1050" dirty="0"/>
          </a:p>
          <a:p>
            <a:r>
              <a:rPr lang="ko-KR" altLang="en-US" sz="1050" dirty="0"/>
              <a:t>위 링크에 </a:t>
            </a:r>
            <a:r>
              <a:rPr lang="en-US" altLang="ko-KR" sz="1050" dirty="0"/>
              <a:t>Installing with apt </a:t>
            </a:r>
            <a:r>
              <a:rPr lang="ko-KR" altLang="en-US" sz="1050" dirty="0"/>
              <a:t> 부분 실행 후 </a:t>
            </a:r>
            <a:r>
              <a:rPr lang="en-US" altLang="ko-KR" sz="1050" dirty="0"/>
              <a:t>docker </a:t>
            </a:r>
            <a:r>
              <a:rPr lang="ko-KR" altLang="en-US" sz="1050" dirty="0"/>
              <a:t>재시작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en-US" altLang="ko-KR" sz="1050" dirty="0" err="1"/>
              <a:t>sudo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systemctl</a:t>
            </a:r>
            <a:r>
              <a:rPr lang="en-US" altLang="ko-KR" sz="1050" dirty="0"/>
              <a:t> restart docker</a:t>
            </a:r>
          </a:p>
          <a:p>
            <a:endParaRPr lang="ko-KR" altLang="en-US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9CE1C8-A873-E46E-626B-952BD7DB1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670" y="2139505"/>
            <a:ext cx="2500534" cy="200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30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hub </a:t>
            </a:r>
            <a:r>
              <a:rPr lang="ko-KR" altLang="en-US" dirty="0"/>
              <a:t>활용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708464"/>
          </a:xfrm>
        </p:spPr>
        <p:txBody>
          <a:bodyPr/>
          <a:lstStyle/>
          <a:p>
            <a:r>
              <a:rPr lang="en-US" altLang="ko-KR" dirty="0"/>
              <a:t>docker hub </a:t>
            </a:r>
            <a:r>
              <a:rPr lang="en-US" altLang="ko-KR" dirty="0" err="1"/>
              <a:t>horovod</a:t>
            </a:r>
            <a:r>
              <a:rPr lang="en-US" altLang="ko-KR" dirty="0"/>
              <a:t> </a:t>
            </a:r>
            <a:r>
              <a:rPr lang="ko-KR" altLang="en-US" dirty="0"/>
              <a:t>로 </a:t>
            </a:r>
            <a:r>
              <a:rPr lang="ko-KR" altLang="en-US" dirty="0" err="1"/>
              <a:t>구글링</a:t>
            </a:r>
            <a:r>
              <a:rPr lang="ko-KR" altLang="en-US" dirty="0"/>
              <a:t> 하여 접속 </a:t>
            </a:r>
            <a:r>
              <a:rPr lang="en-US" altLang="ko-KR" sz="1200" dirty="0"/>
              <a:t>(https://hub.docker.com/r/horovod/horovod/tags?page=1)</a:t>
            </a:r>
            <a:endParaRPr lang="en-US" altLang="ko-KR" dirty="0"/>
          </a:p>
          <a:p>
            <a:r>
              <a:rPr lang="en-US" altLang="ko-KR" dirty="0"/>
              <a:t>tags </a:t>
            </a:r>
            <a:r>
              <a:rPr lang="ko-KR" altLang="en-US" dirty="0"/>
              <a:t>에서 </a:t>
            </a:r>
            <a:r>
              <a:rPr lang="en-US" altLang="ko-KR" dirty="0"/>
              <a:t>0.24 </a:t>
            </a:r>
            <a:r>
              <a:rPr lang="ko-KR" altLang="en-US" dirty="0"/>
              <a:t>조회 후 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ko-KR" altLang="en-US" dirty="0"/>
              <a:t> </a:t>
            </a:r>
            <a:r>
              <a:rPr lang="sv-SE" altLang="ko-KR" dirty="0"/>
              <a:t>docker pull horovod/horovod:0.24.1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94CA98-3608-AAAF-C8C4-B6E38D03F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409199"/>
            <a:ext cx="6355122" cy="333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39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B7AF6-30A7-6060-BC05-02EDB7EE4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run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4825F3-583E-915D-142B-3B048F1F9CC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69399" y="699542"/>
            <a:ext cx="8605202" cy="2857514"/>
          </a:xfrm>
        </p:spPr>
        <p:txBody>
          <a:bodyPr/>
          <a:lstStyle/>
          <a:p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err="1"/>
              <a:t>userdata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docker images         (</a:t>
            </a:r>
            <a:r>
              <a:rPr lang="en-US" altLang="ko-KR" dirty="0" err="1"/>
              <a:t>image_id</a:t>
            </a:r>
            <a:r>
              <a:rPr lang="ko-KR" altLang="en-US" dirty="0"/>
              <a:t> 확인</a:t>
            </a:r>
            <a:r>
              <a:rPr lang="en-US" altLang="ko-KR" dirty="0"/>
              <a:t>)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docker run --</a:t>
            </a:r>
            <a:r>
              <a:rPr lang="en-US" altLang="ko-KR" sz="1400" dirty="0" err="1"/>
              <a:t>gpus</a:t>
            </a:r>
            <a:r>
              <a:rPr lang="en-US" altLang="ko-KR" sz="1400" dirty="0"/>
              <a:t> all –p 8888:8888 -v ＂`</a:t>
            </a:r>
            <a:r>
              <a:rPr lang="en-US" altLang="ko-KR" sz="1400" dirty="0" err="1"/>
              <a:t>pwd</a:t>
            </a:r>
            <a:r>
              <a:rPr lang="en-US" altLang="ko-KR" sz="1400" dirty="0"/>
              <a:t>`/</a:t>
            </a:r>
            <a:r>
              <a:rPr lang="en-US" altLang="ko-KR" sz="1400" dirty="0" err="1"/>
              <a:t>userdata</a:t>
            </a:r>
            <a:r>
              <a:rPr lang="en-US" altLang="ko-KR" sz="1400" dirty="0"/>
              <a:t>:/</a:t>
            </a:r>
            <a:r>
              <a:rPr lang="en-US" altLang="ko-KR" sz="1400" dirty="0" err="1"/>
              <a:t>horovod</a:t>
            </a:r>
            <a:r>
              <a:rPr lang="en-US" altLang="ko-KR" sz="1400" dirty="0"/>
              <a:t>/</a:t>
            </a:r>
            <a:r>
              <a:rPr lang="en-US" altLang="ko-KR" sz="1400" dirty="0" err="1"/>
              <a:t>userdata</a:t>
            </a:r>
            <a:r>
              <a:rPr lang="en-US" altLang="ko-KR" sz="1400" dirty="0"/>
              <a:t>＂ -it </a:t>
            </a:r>
            <a:r>
              <a:rPr lang="en-US" altLang="ko-KR" sz="1400" dirty="0" err="1"/>
              <a:t>image_id</a:t>
            </a:r>
            <a:r>
              <a:rPr lang="en-US" altLang="ko-KR" sz="1400" dirty="0"/>
              <a:t> /bin/bash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Docker </a:t>
            </a:r>
            <a:r>
              <a:rPr lang="ko-KR" altLang="en-US" dirty="0"/>
              <a:t>내부로 접속 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cd</a:t>
            </a:r>
            <a:r>
              <a:rPr lang="ko-KR" altLang="en-US" dirty="0"/>
              <a:t> </a:t>
            </a:r>
            <a:r>
              <a:rPr lang="en-US" altLang="ko-KR" dirty="0"/>
              <a:t>..</a:t>
            </a:r>
          </a:p>
          <a:p>
            <a:r>
              <a:rPr lang="en-US" altLang="ko-KR" dirty="0"/>
              <a:t>cd </a:t>
            </a:r>
            <a:r>
              <a:rPr lang="en-US" altLang="ko-KR" dirty="0" err="1"/>
              <a:t>userdata</a:t>
            </a:r>
            <a:r>
              <a:rPr lang="en-US" altLang="ko-KR" dirty="0"/>
              <a:t>/</a:t>
            </a:r>
          </a:p>
          <a:p>
            <a:r>
              <a:rPr lang="en-US" altLang="ko-KR" dirty="0" err="1"/>
              <a:t>ll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nvidia-smi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B6FF20-D0AC-5642-7041-3A1B818F6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1722063"/>
            <a:ext cx="3981989" cy="313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86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47764" y="1311610"/>
            <a:ext cx="4523290" cy="17500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l" defTabSz="684552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Transformer </a:t>
            </a:r>
            <a:br>
              <a:rPr kumimoji="0" lang="en-US" altLang="ko-KR" sz="5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(BERT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GPT)</a:t>
            </a:r>
            <a:endParaRPr kumimoji="0" lang="en-US" altLang="ko-KR" sz="5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479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BE5A1-19CD-8096-0A01-47630F73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kobert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AC9529-4E35-7B81-27F5-C477AFA2905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162708"/>
          </a:xfrm>
        </p:spPr>
        <p:txBody>
          <a:bodyPr/>
          <a:lstStyle/>
          <a:p>
            <a:r>
              <a:rPr lang="en-US" altLang="ko-KR" dirty="0" err="1"/>
              <a:t>Kobert</a:t>
            </a:r>
            <a:r>
              <a:rPr lang="en-US" altLang="ko-KR" dirty="0"/>
              <a:t> : </a:t>
            </a:r>
            <a:r>
              <a:rPr lang="en-US" altLang="ko-KR" dirty="0">
                <a:hlinkClick r:id="rId2"/>
              </a:rPr>
              <a:t>https://github.com/SKTBrain/KoBERT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pip install </a:t>
            </a:r>
            <a:r>
              <a:rPr lang="en-US" altLang="ko-KR" dirty="0" err="1"/>
              <a:t>git+https</a:t>
            </a:r>
            <a:r>
              <a:rPr lang="en-US" altLang="ko-KR" dirty="0"/>
              <a:t>://git@github.com/</a:t>
            </a:r>
            <a:r>
              <a:rPr lang="en-US" altLang="ko-KR" dirty="0" err="1"/>
              <a:t>SKTBrain</a:t>
            </a:r>
            <a:r>
              <a:rPr lang="en-US" altLang="ko-KR" dirty="0"/>
              <a:t>/</a:t>
            </a:r>
            <a:r>
              <a:rPr lang="en-US" altLang="ko-KR" dirty="0" err="1"/>
              <a:t>KoBERT.git@master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pip install scikit-learn==0.24.0 </a:t>
            </a:r>
            <a:r>
              <a:rPr lang="en-US" altLang="ko-KR" dirty="0" err="1"/>
              <a:t>jupyterlab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Jupyter</a:t>
            </a:r>
            <a:r>
              <a:rPr lang="en-US" altLang="ko-KR" dirty="0"/>
              <a:t> lab </a:t>
            </a:r>
            <a:r>
              <a:rPr lang="ko-KR" altLang="en-US" dirty="0"/>
              <a:t>실행</a:t>
            </a:r>
          </a:p>
          <a:p>
            <a:r>
              <a:rPr lang="en-US" altLang="ko-KR" dirty="0" err="1"/>
              <a:t>jupyter</a:t>
            </a:r>
            <a:r>
              <a:rPr lang="en-US" altLang="ko-KR" dirty="0"/>
              <a:t> lab --</a:t>
            </a:r>
            <a:r>
              <a:rPr lang="en-US" altLang="ko-KR" dirty="0" err="1"/>
              <a:t>ip</a:t>
            </a:r>
            <a:r>
              <a:rPr lang="en-US" altLang="ko-KR" dirty="0"/>
              <a:t>=0.0.0.0 --port=8888 --no-browser --allow-root</a:t>
            </a:r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137417-6B2A-7DAA-EA9F-D134D1D9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876" y="2573176"/>
            <a:ext cx="2857748" cy="224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73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D0DFB-2126-CB0D-8F45-23D63A5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E9EE8-2E7A-80BF-110D-E20CF1BAB2E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23716"/>
          </a:xfrm>
        </p:spPr>
        <p:txBody>
          <a:bodyPr/>
          <a:lstStyle/>
          <a:p>
            <a:r>
              <a:rPr lang="en-US" altLang="ko-KR" dirty="0" err="1"/>
              <a:t>kobert</a:t>
            </a:r>
            <a:r>
              <a:rPr lang="en-US" altLang="ko-KR" dirty="0"/>
              <a:t> </a:t>
            </a:r>
            <a:r>
              <a:rPr lang="ko-KR" altLang="en-US" dirty="0"/>
              <a:t>활용 네이버 영화데이터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EF6FA5-D180-717A-1913-449FFC0A344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5288" y="1275606"/>
            <a:ext cx="7993138" cy="2505751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공개된 </a:t>
            </a: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ko-KR" altLang="en-US" dirty="0"/>
              <a:t>영화 데이터 기반</a:t>
            </a:r>
            <a:br>
              <a:rPr lang="en-US" altLang="ko-KR" dirty="0"/>
            </a:br>
            <a:r>
              <a:rPr lang="en-US" altLang="ko-KR" dirty="0">
                <a:hlinkClick r:id="rId2"/>
              </a:rPr>
              <a:t>https://github.com/jbose038/naver-movie-recommendation/tree/master/dataset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데이터셋에 </a:t>
            </a:r>
            <a:r>
              <a:rPr lang="ko-KR" altLang="en-US" dirty="0" err="1"/>
              <a:t>필요없는</a:t>
            </a:r>
            <a:r>
              <a:rPr lang="ko-KR" altLang="en-US" dirty="0"/>
              <a:t> </a:t>
            </a:r>
            <a:r>
              <a:rPr lang="en-US" altLang="ko-KR" dirty="0"/>
              <a:t>column </a:t>
            </a:r>
            <a:r>
              <a:rPr lang="ko-KR" altLang="en-US" dirty="0"/>
              <a:t>삭제 후 첫번째 장르로 </a:t>
            </a:r>
            <a:r>
              <a:rPr lang="en-US" altLang="ko-KR" dirty="0"/>
              <a:t>label column </a:t>
            </a:r>
            <a:r>
              <a:rPr lang="ko-KR" altLang="en-US" dirty="0"/>
              <a:t>생성 </a:t>
            </a:r>
            <a:r>
              <a:rPr lang="en-US" altLang="ko-KR" dirty="0"/>
              <a:t>(</a:t>
            </a:r>
            <a:r>
              <a:rPr lang="ko-KR" altLang="en-US" dirty="0"/>
              <a:t>과거 데이터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Kobert</a:t>
            </a:r>
            <a:r>
              <a:rPr lang="en-US" altLang="ko-KR" dirty="0"/>
              <a:t> </a:t>
            </a:r>
            <a:r>
              <a:rPr lang="ko-KR" altLang="en-US" dirty="0"/>
              <a:t>활용 분석모델로 </a:t>
            </a:r>
            <a:r>
              <a:rPr lang="ko-KR" altLang="en-US" dirty="0" err="1"/>
              <a:t>딥러닝에</a:t>
            </a:r>
            <a:r>
              <a:rPr lang="ko-KR" altLang="en-US" dirty="0"/>
              <a:t> 데이터 </a:t>
            </a:r>
            <a:r>
              <a:rPr lang="en-US" altLang="ko-KR" dirty="0"/>
              <a:t>labeling </a:t>
            </a:r>
            <a:r>
              <a:rPr lang="ko-KR" altLang="en-US" dirty="0"/>
              <a:t>의 중요성에 대해 경험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실행된 </a:t>
            </a:r>
            <a:r>
              <a:rPr lang="en-US" altLang="ko-KR" dirty="0" err="1"/>
              <a:t>jupyter</a:t>
            </a:r>
            <a:r>
              <a:rPr lang="en-US" altLang="ko-KR" dirty="0"/>
              <a:t> lab </a:t>
            </a:r>
            <a:r>
              <a:rPr lang="ko-KR" altLang="en-US" dirty="0"/>
              <a:t>에서 </a:t>
            </a:r>
            <a:r>
              <a:rPr lang="en-US" altLang="ko-KR" dirty="0" err="1"/>
              <a:t>movie_kobert.ipynb</a:t>
            </a:r>
            <a:r>
              <a:rPr lang="en-US" altLang="ko-KR" dirty="0"/>
              <a:t> </a:t>
            </a:r>
            <a:r>
              <a:rPr lang="ko-KR" altLang="en-US" dirty="0"/>
              <a:t>파일 업로드 후</a:t>
            </a:r>
            <a:br>
              <a:rPr lang="en-US" altLang="ko-KR" dirty="0"/>
            </a:br>
            <a:r>
              <a:rPr lang="en-US" altLang="ko-KR" dirty="0"/>
              <a:t>data </a:t>
            </a:r>
            <a:r>
              <a:rPr lang="ko-KR" altLang="en-US" dirty="0"/>
              <a:t>폴더 생성 하여 해당 폴더에 </a:t>
            </a:r>
            <a:r>
              <a:rPr lang="en-US" altLang="ko-KR" dirty="0"/>
              <a:t>.csv </a:t>
            </a:r>
            <a:r>
              <a:rPr lang="ko-KR" altLang="en-US" dirty="0"/>
              <a:t>파일 두개를 업로드 하세요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571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Setup a Python Environment for something</a:t>
            </a:r>
            <a:endParaRPr lang="ko-KR" altLang="en-US" dirty="0"/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>
            <a:off x="458134" y="1703401"/>
            <a:ext cx="82556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endParaRPr lang="en-US" altLang="ko-KR" sz="14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텍스트 개체 틀 1"/>
          <p:cNvSpPr txBox="1">
            <a:spLocks/>
          </p:cNvSpPr>
          <p:nvPr/>
        </p:nvSpPr>
        <p:spPr>
          <a:xfrm>
            <a:off x="503549" y="1049289"/>
            <a:ext cx="8255655" cy="3432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miniConda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설치</a:t>
            </a:r>
            <a:endParaRPr lang="en-US" altLang="ko-KR" sz="14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buSzPct val="130000"/>
              <a:defRPr/>
            </a:pPr>
            <a:r>
              <a:rPr lang="da-DK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wget –c </a:t>
            </a:r>
            <a:r>
              <a:rPr lang="da-DK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  <a:hlinkClick r:id="rId2"/>
              </a:rPr>
              <a:t>https://repo.anaconda.com/miniconda/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  <a:hlinkClick r:id="rId2"/>
              </a:rPr>
              <a:t>Miniconda3-py38_23.11.0-2-Linux-x86_64.sh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buSzPct val="130000"/>
              <a:defRPr/>
            </a:pP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chmod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754 Miniconda3-py38_23.11.0-2-Linux-x86_64.sh</a:t>
            </a: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buSzPct val="130000"/>
              <a:defRPr/>
            </a:pP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./Miniconda3-py38_23.11.0-2-Linux-x86_64.sh</a:t>
            </a: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buSzPct val="130000"/>
              <a:defRPr/>
            </a:pP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source ~/.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bashrc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Create a new environment:</a:t>
            </a:r>
          </a:p>
          <a:p>
            <a:pPr marL="442902" lvl="1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create -n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llm_env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python=3.8</a:t>
            </a:r>
          </a:p>
          <a:p>
            <a:pPr marL="133350" indent="-133350" defTabSz="685800">
              <a:defRPr/>
            </a:pP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To use, or "activate" the new environment, type the following:</a:t>
            </a:r>
          </a:p>
          <a:p>
            <a:pPr marL="404813" lvl="1" indent="-136922" defTabSz="685800">
              <a:defRPr/>
            </a:pP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 activate 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llm_env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</a:p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To install library at your environments:</a:t>
            </a: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GPU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드라이버 설치 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앞 실습에서 이미 설치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  <a:hlinkClick r:id="rId3"/>
              </a:rPr>
              <a:t>https://cloud.google.com/compute/docs/gpus/install-drivers-gpu?hl=ko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참조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lvl="1" indent="-176209">
              <a:lnSpc>
                <a:spcPct val="100000"/>
              </a:lnSpc>
              <a:spcBef>
                <a:spcPts val="500"/>
              </a:spcBef>
              <a:defRPr/>
            </a:pP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가상환경 진입 후 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pip install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동일하게 사용</a:t>
            </a:r>
            <a:b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</a:b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pip install pandas scikit-learn accelerate transformers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openai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jupyterlab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76209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Jupyter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lab </a:t>
            </a:r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실행</a:t>
            </a:r>
            <a:endParaRPr lang="en-US" altLang="ko-KR" sz="1400" spc="-3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lvl="1" indent="-176209"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jupyter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lab --</a:t>
            </a: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ip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=0.0.0.0 --port=8888 --no-browser   (GCP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에서 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“VPC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네트워크 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&gt;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방화벽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에서 방화벽 규칙에 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8877 </a:t>
            </a:r>
            <a:r>
              <a:rPr lang="ko-KR" altLang="en-US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포트 추가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02827" y="703557"/>
            <a:ext cx="6863600" cy="246221"/>
            <a:chOff x="402827" y="1287503"/>
            <a:chExt cx="6863600" cy="246221"/>
          </a:xfrm>
        </p:grpSpPr>
        <p:sp>
          <p:nvSpPr>
            <p:cNvPr id="19" name="TextBox 18"/>
            <p:cNvSpPr txBox="1"/>
            <p:nvPr/>
          </p:nvSpPr>
          <p:spPr>
            <a:xfrm>
              <a:off x="644966" y="1287503"/>
              <a:ext cx="6621461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pPr defTabSz="685800">
                <a:defRPr/>
              </a:pPr>
              <a:r>
                <a:rPr lang="ko-KR" altLang="en-US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실습 환경 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2) </a:t>
              </a:r>
              <a:r>
                <a:rPr lang="en-US" altLang="ko-KR" sz="1600" dirty="0" err="1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gpu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환경 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L4 ,  ubuntu, SSD,</a:t>
              </a:r>
              <a:r>
                <a:rPr lang="ko-KR" altLang="en-US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200GB</a:t>
              </a:r>
              <a:endParaRPr lang="ko-KR" altLang="en-US" sz="16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>
                  <a:solidFill>
                    <a:prstClr val="white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>
                  <a:solidFill>
                    <a:prstClr val="white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>
                  <a:solidFill>
                    <a:prstClr val="white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242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98436-C253-C901-AAF4-D26CA024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실습환경 </a:t>
            </a:r>
            <a:r>
              <a:rPr lang="en-US" altLang="ko-KR" dirty="0" err="1"/>
              <a:t>vllm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BEA542-90AE-BAA8-48D6-CAA000B56F9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15315"/>
          </a:xfrm>
        </p:spPr>
        <p:txBody>
          <a:bodyPr/>
          <a:lstStyle/>
          <a:p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실습 환경 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2) </a:t>
            </a:r>
            <a:r>
              <a:rPr lang="en-US" altLang="ko-KR" sz="1400" dirty="0" err="1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gpu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환경 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L4 ,  ubuntu, SSD,</a:t>
            </a:r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</a:rPr>
              <a:t>20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0GB</a:t>
            </a:r>
            <a:endParaRPr lang="ko-KR" altLang="en-US" sz="14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310391-2CA0-4708-0F34-915537493D8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31540" y="1233125"/>
            <a:ext cx="7993138" cy="3228513"/>
          </a:xfrm>
        </p:spPr>
        <p:txBody>
          <a:bodyPr/>
          <a:lstStyle/>
          <a:p>
            <a:pPr defTabSz="685800">
              <a:lnSpc>
                <a:spcPct val="100000"/>
              </a:lnSpc>
              <a:spcBef>
                <a:spcPts val="500"/>
              </a:spcBef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Llama 3.1 </a:t>
            </a:r>
            <a:r>
              <a:rPr lang="ko-KR" altLang="en-US" sz="1400" dirty="0">
                <a:ln>
                  <a:noFill/>
                </a:ln>
                <a:solidFill>
                  <a:prstClr val="black"/>
                </a:solidFill>
                <a:latin typeface="Calibri" panose="020F0502020204030204"/>
                <a:cs typeface="+mn-cs"/>
              </a:rPr>
              <a:t>을 </a:t>
            </a:r>
            <a:r>
              <a:rPr lang="en-US" altLang="ko-KR" sz="1400" dirty="0">
                <a:ln>
                  <a:noFill/>
                </a:ln>
                <a:solidFill>
                  <a:prstClr val="black"/>
                </a:solidFill>
                <a:latin typeface="Calibri" panose="020F0502020204030204"/>
                <a:cs typeface="+mn-cs"/>
              </a:rPr>
              <a:t>local </a:t>
            </a:r>
            <a:r>
              <a:rPr lang="ko-KR" altLang="en-US" sz="1400" dirty="0">
                <a:ln>
                  <a:noFill/>
                </a:ln>
                <a:solidFill>
                  <a:prstClr val="black"/>
                </a:solidFill>
                <a:latin typeface="Calibri" panose="020F0502020204030204"/>
                <a:cs typeface="+mn-cs"/>
              </a:rPr>
              <a:t>로 다운로드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442902" lvl="1" indent="-176209" defTabSz="914400">
              <a:lnSpc>
                <a:spcPct val="100000"/>
              </a:lnSpc>
              <a:spcBef>
                <a:spcPts val="500"/>
              </a:spcBef>
              <a:buSzPct val="130000"/>
              <a:buNone/>
              <a:defRPr/>
            </a:pP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pip install -U "</a:t>
            </a: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huggingface_hub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[cli]"  (</a:t>
            </a:r>
            <a:r>
              <a:rPr lang="en-US" altLang="ko-KR" sz="1000" spc="-30" dirty="0" err="1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conda</a:t>
            </a:r>
            <a:r>
              <a:rPr lang="ko-KR" altLang="en-US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의 </a:t>
            </a:r>
            <a:r>
              <a:rPr lang="en-US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base </a:t>
            </a:r>
            <a:r>
              <a:rPr lang="ko-KR" altLang="en-US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환경에서 해주세요</a:t>
            </a:r>
            <a:r>
              <a:rPr lang="en-US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altLang="ko-KR" sz="10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da-DK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mkdir vllm_model</a:t>
            </a: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cd</a:t>
            </a:r>
            <a:r>
              <a:rPr kumimoji="0" lang="ko-KR" altLang="en-US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vllm_model</a:t>
            </a:r>
            <a:endParaRPr kumimoji="0" lang="da-DK" altLang="ko-KR" sz="10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endParaRPr lang="da-DK" altLang="ko-KR" sz="1000" spc="-30" dirty="0">
              <a:ln>
                <a:noFill/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da-DK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huggingface-cli login</a:t>
            </a: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da-DK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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</a:t>
            </a: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endParaRPr lang="da-DK" altLang="ko-KR" sz="1000" spc="-30" dirty="0">
              <a:ln>
                <a:noFill/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lang="da-DK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mkdir </a:t>
            </a:r>
            <a:r>
              <a:rPr lang="en-US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Llama-3.2-3B-Instruct</a:t>
            </a:r>
            <a:endParaRPr lang="da-DK" altLang="ko-KR" sz="1000" spc="-30" dirty="0">
              <a:ln>
                <a:noFill/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lang="da-DK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huggingface-cli download </a:t>
            </a:r>
            <a:r>
              <a:rPr lang="en-US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meta-llama/Llama-3.1-8B-Instruct --local-</a:t>
            </a:r>
            <a:r>
              <a:rPr lang="en-US" altLang="ko-KR" sz="1000" spc="-30" dirty="0" err="1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r>
              <a:rPr lang="en-US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./Llama-3.1-8B-Instruct</a:t>
            </a: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lang="da-DK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huggingface-cli download </a:t>
            </a:r>
            <a:r>
              <a:rPr lang="en-US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meta-llama/Llama-3.2-3B-Instruct --local-</a:t>
            </a:r>
            <a:r>
              <a:rPr lang="en-US" altLang="ko-KR" sz="1000" spc="-30" dirty="0" err="1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r>
              <a:rPr lang="en-US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./Llama-3.2-3B-Instruct</a:t>
            </a: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endParaRPr lang="da-DK" altLang="ko-KR" sz="1000" spc="-30" dirty="0">
              <a:ln>
                <a:noFill/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lang="da-DK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du -sh L</a:t>
            </a:r>
            <a:r>
              <a:rPr lang="en-US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lama-3.1-8B-Instruct</a:t>
            </a:r>
            <a:endParaRPr lang="da-DK" altLang="ko-KR" sz="1000" spc="-30" dirty="0">
              <a:ln>
                <a:noFill/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endParaRPr lang="da-DK" altLang="ko-KR" sz="1000" spc="-30" dirty="0">
              <a:ln>
                <a:noFill/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CE3EBA-D6FB-5563-770D-3FA8813DD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352789"/>
            <a:ext cx="3497304" cy="27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17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98436-C253-C901-AAF4-D26CA024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실습환경 </a:t>
            </a:r>
            <a:r>
              <a:rPr lang="en-US" altLang="ko-KR" dirty="0" err="1"/>
              <a:t>vllm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BEA542-90AE-BAA8-48D6-CAA000B56F9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15315"/>
          </a:xfrm>
        </p:spPr>
        <p:txBody>
          <a:bodyPr/>
          <a:lstStyle/>
          <a:p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실습 환경 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) </a:t>
            </a:r>
            <a:r>
              <a:rPr lang="en-US" altLang="ko-KR" sz="1400" dirty="0" err="1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gpu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환경 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L4 ,  ubuntu, SSD,</a:t>
            </a:r>
            <a:r>
              <a:rPr lang="ko-KR" altLang="en-US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lang="en-US" altLang="ko-KR" sz="1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00GB</a:t>
            </a:r>
            <a:endParaRPr lang="ko-KR" altLang="en-US" sz="14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310391-2CA0-4708-0F34-915537493D8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5288" y="1091273"/>
            <a:ext cx="7993138" cy="1702454"/>
          </a:xfrm>
        </p:spPr>
        <p:txBody>
          <a:bodyPr/>
          <a:lstStyle/>
          <a:p>
            <a:pPr marL="171450" marR="0" lvl="0" indent="-171450" algn="l" defTabSz="6858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Segoe UI" panose="020B0502040204020203" pitchFamily="34" charset="0"/>
              </a:rPr>
              <a:t>Llama 3.1 </a:t>
            </a:r>
            <a:r>
              <a:rPr lang="en-US" altLang="ko-KR" sz="1400" dirty="0" err="1">
                <a:ln>
                  <a:noFill/>
                </a:ln>
                <a:solidFill>
                  <a:prstClr val="black"/>
                </a:solidFill>
                <a:latin typeface="Calibri" panose="020F0502020204030204"/>
              </a:rPr>
              <a:t>vllm</a:t>
            </a:r>
            <a:r>
              <a:rPr lang="ko-KR" altLang="en-US" sz="1400" dirty="0">
                <a:ln>
                  <a:noFill/>
                </a:ln>
                <a:solidFill>
                  <a:prstClr val="black"/>
                </a:solidFill>
                <a:latin typeface="Calibri" panose="020F0502020204030204"/>
              </a:rPr>
              <a:t>으로 </a:t>
            </a:r>
            <a:r>
              <a:rPr lang="en-US" altLang="ko-KR" sz="1400" dirty="0">
                <a:ln>
                  <a:noFill/>
                </a:ln>
                <a:solidFill>
                  <a:prstClr val="black"/>
                </a:solidFill>
                <a:latin typeface="Calibri" panose="020F0502020204030204"/>
              </a:rPr>
              <a:t>serving</a:t>
            </a:r>
            <a:endParaRPr kumimoji="0" lang="en-US" altLang="ko-KR" sz="10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create -n </a:t>
            </a: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vllm_env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python=3.10</a:t>
            </a: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 activate </a:t>
            </a: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vllm_env</a:t>
            </a:r>
            <a:endParaRPr kumimoji="0" lang="en-US" altLang="ko-KR" sz="10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pip install </a:t>
            </a: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vllm</a:t>
            </a:r>
            <a:endParaRPr kumimoji="0" lang="en-US" altLang="ko-KR" sz="10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vllm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serve </a:t>
            </a:r>
            <a:r>
              <a:rPr lang="en-US" altLang="ko-KR" sz="1000" spc="-30" dirty="0">
                <a:ln>
                  <a:noFill/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Llama-3.2-3B-Instruct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--port 8877 --</a:t>
            </a: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dtype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float16 --max-model-</a:t>
            </a: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len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8192 --</a:t>
            </a:r>
            <a:r>
              <a:rPr kumimoji="0" lang="en-US" altLang="ko-KR" sz="10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api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-key token-abc123</a:t>
            </a: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--tensor-parallel-size 2</a:t>
            </a:r>
            <a:r>
              <a:rPr kumimoji="0" lang="en-US" altLang="ko-KR" sz="1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</a:p>
          <a:p>
            <a:pPr marL="442902" marR="0" lvl="1" indent="-176209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30000"/>
              <a:buFontTx/>
              <a:buNone/>
              <a:tabLst/>
              <a:defRPr/>
            </a:pPr>
            <a:endParaRPr kumimoji="0" lang="en-US" altLang="ko-KR" sz="10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7742E-C969-4B1A-5B12-06820509B6BB}"/>
              </a:ext>
            </a:extLst>
          </p:cNvPr>
          <p:cNvSpPr txBox="1"/>
          <p:nvPr/>
        </p:nvSpPr>
        <p:spPr>
          <a:xfrm>
            <a:off x="647564" y="2417861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※ 2 </a:t>
            </a:r>
            <a:r>
              <a:rPr lang="en-US" altLang="ko-KR" sz="1400" dirty="0" err="1"/>
              <a:t>gpu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일때만</a:t>
            </a:r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4BB567-C6DB-CAE4-85E4-84CEFF87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864" y="2271672"/>
            <a:ext cx="6656710" cy="262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09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94FB7-2D2A-457D-BD60-2D9DEFBE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 에서의 학습의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024BC5-EE47-62B7-7E11-4CAF8CB2410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708464"/>
          </a:xfrm>
        </p:spPr>
        <p:txBody>
          <a:bodyPr/>
          <a:lstStyle/>
          <a:p>
            <a:r>
              <a:rPr lang="en-US" altLang="ko-KR" dirty="0"/>
              <a:t>In-context learning 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모델이 단지 주어진 컨텍스트를 이해하고 이를 바탕으로 새로운 입력에 대응하는 방식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D3D639B-7164-CFA9-7DDD-515227A138E6}"/>
              </a:ext>
            </a:extLst>
          </p:cNvPr>
          <p:cNvSpPr/>
          <p:nvPr/>
        </p:nvSpPr>
        <p:spPr>
          <a:xfrm>
            <a:off x="3743800" y="1743658"/>
            <a:ext cx="972108" cy="288032"/>
          </a:xfrm>
          <a:prstGeom prst="roundRect">
            <a:avLst>
              <a:gd name="adj" fmla="val 4866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LLM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0D73558-530D-0D5F-4938-DC20CEF68AFC}"/>
              </a:ext>
            </a:extLst>
          </p:cNvPr>
          <p:cNvSpPr/>
          <p:nvPr/>
        </p:nvSpPr>
        <p:spPr>
          <a:xfrm>
            <a:off x="1979440" y="2429084"/>
            <a:ext cx="972108" cy="288032"/>
          </a:xfrm>
          <a:prstGeom prst="roundRect">
            <a:avLst>
              <a:gd name="adj" fmla="val 4866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Supervised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4AFF5D-C4EC-775B-4202-0D492EFAF3D4}"/>
              </a:ext>
            </a:extLst>
          </p:cNvPr>
          <p:cNvSpPr/>
          <p:nvPr/>
        </p:nvSpPr>
        <p:spPr>
          <a:xfrm>
            <a:off x="5868144" y="2427734"/>
            <a:ext cx="972108" cy="288032"/>
          </a:xfrm>
          <a:prstGeom prst="roundRect">
            <a:avLst>
              <a:gd name="adj" fmla="val 4866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In-context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76A05FA-90ED-3309-9D20-F534E7CCD663}"/>
              </a:ext>
            </a:extLst>
          </p:cNvPr>
          <p:cNvSpPr/>
          <p:nvPr/>
        </p:nvSpPr>
        <p:spPr>
          <a:xfrm>
            <a:off x="971600" y="3039802"/>
            <a:ext cx="972108" cy="288032"/>
          </a:xfrm>
          <a:prstGeom prst="roundRect">
            <a:avLst>
              <a:gd name="adj" fmla="val 4866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전체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parameter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2653D55-2374-DF62-E347-B656639C47D3}"/>
              </a:ext>
            </a:extLst>
          </p:cNvPr>
          <p:cNvSpPr/>
          <p:nvPr/>
        </p:nvSpPr>
        <p:spPr>
          <a:xfrm>
            <a:off x="2951820" y="3039802"/>
            <a:ext cx="972108" cy="288032"/>
          </a:xfrm>
          <a:prstGeom prst="roundRect">
            <a:avLst>
              <a:gd name="adj" fmla="val 4866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parameter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15CAE-53EF-DD24-D60B-236D833F04E0}"/>
              </a:ext>
            </a:extLst>
          </p:cNvPr>
          <p:cNvSpPr txBox="1"/>
          <p:nvPr/>
        </p:nvSpPr>
        <p:spPr>
          <a:xfrm>
            <a:off x="2591780" y="3399843"/>
            <a:ext cx="16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Fine-tuning</a:t>
            </a:r>
            <a:r>
              <a:rPr lang="ko-KR" altLang="en-US" sz="900" dirty="0"/>
              <a:t> </a:t>
            </a:r>
            <a:r>
              <a:rPr lang="en-US" altLang="ko-KR" sz="900" dirty="0"/>
              <a:t>/ </a:t>
            </a:r>
          </a:p>
          <a:p>
            <a:pPr algn="ctr"/>
            <a:r>
              <a:rPr lang="en-US" altLang="ko-KR" sz="900" dirty="0"/>
              <a:t>Parameter Efficient Fine-Tuning</a:t>
            </a:r>
            <a:endParaRPr lang="ko-KR" altLang="en-US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A358F-948B-4111-DD75-7A0B6568BF0E}"/>
              </a:ext>
            </a:extLst>
          </p:cNvPr>
          <p:cNvSpPr txBox="1"/>
          <p:nvPr/>
        </p:nvSpPr>
        <p:spPr>
          <a:xfrm>
            <a:off x="611560" y="3395702"/>
            <a:ext cx="16921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learning</a:t>
            </a:r>
            <a:endParaRPr lang="ko-KR" altLang="en-US" sz="9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202988B-A276-BF6C-CF30-C4966AC46A2A}"/>
              </a:ext>
            </a:extLst>
          </p:cNvPr>
          <p:cNvSpPr/>
          <p:nvPr/>
        </p:nvSpPr>
        <p:spPr>
          <a:xfrm>
            <a:off x="4932040" y="3039802"/>
            <a:ext cx="972108" cy="288032"/>
          </a:xfrm>
          <a:prstGeom prst="roundRect">
            <a:avLst>
              <a:gd name="adj" fmla="val 4866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Zero-shot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1E54057-9C46-AAB1-8CF3-57F58B94C4C5}"/>
              </a:ext>
            </a:extLst>
          </p:cNvPr>
          <p:cNvSpPr/>
          <p:nvPr/>
        </p:nvSpPr>
        <p:spPr>
          <a:xfrm>
            <a:off x="6912260" y="3039802"/>
            <a:ext cx="972108" cy="288032"/>
          </a:xfrm>
          <a:prstGeom prst="roundRect">
            <a:avLst>
              <a:gd name="adj" fmla="val 4866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Few-shot</a:t>
            </a:r>
            <a:b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8955FE-181A-D8AA-E38F-A3287D21840A}"/>
              </a:ext>
            </a:extLst>
          </p:cNvPr>
          <p:cNvSpPr txBox="1"/>
          <p:nvPr/>
        </p:nvSpPr>
        <p:spPr>
          <a:xfrm>
            <a:off x="6552220" y="3399843"/>
            <a:ext cx="1692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Prompt</a:t>
            </a:r>
          </a:p>
          <a:p>
            <a:pPr algn="ctr"/>
            <a:r>
              <a:rPr lang="ko-KR" altLang="en-US" sz="900" dirty="0" err="1"/>
              <a:t>지시문</a:t>
            </a:r>
            <a:endParaRPr lang="en-US" altLang="ko-KR" sz="900" dirty="0"/>
          </a:p>
          <a:p>
            <a:pPr algn="ctr"/>
            <a:r>
              <a:rPr lang="ko-KR" altLang="en-US" sz="900" dirty="0"/>
              <a:t>예제 </a:t>
            </a:r>
            <a:r>
              <a:rPr lang="en-US" altLang="ko-KR" sz="900" dirty="0"/>
              <a:t>N</a:t>
            </a:r>
            <a:r>
              <a:rPr lang="ko-KR" altLang="en-US" sz="900" dirty="0"/>
              <a:t>개</a:t>
            </a:r>
            <a:endParaRPr lang="en-US" altLang="ko-KR" sz="900" dirty="0"/>
          </a:p>
          <a:p>
            <a:pPr algn="ctr"/>
            <a:r>
              <a:rPr lang="ko-KR" altLang="en-US" sz="900" dirty="0"/>
              <a:t>질문</a:t>
            </a:r>
            <a:endParaRPr lang="en-US" altLang="ko-KR" sz="900" dirty="0"/>
          </a:p>
          <a:p>
            <a:pPr algn="ctr"/>
            <a:endParaRPr lang="en-US" altLang="ko-KR" sz="900" dirty="0"/>
          </a:p>
          <a:p>
            <a:pPr algn="ctr"/>
            <a:r>
              <a:rPr lang="en-US" altLang="ko-KR" sz="900" dirty="0"/>
              <a:t>LLM</a:t>
            </a:r>
            <a:r>
              <a:rPr lang="ko-KR" altLang="en-US" sz="900" dirty="0"/>
              <a:t>답변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3D21E5-A809-C1A6-A91A-2555BB3367F2}"/>
              </a:ext>
            </a:extLst>
          </p:cNvPr>
          <p:cNvSpPr txBox="1"/>
          <p:nvPr/>
        </p:nvSpPr>
        <p:spPr>
          <a:xfrm>
            <a:off x="4572000" y="3395702"/>
            <a:ext cx="16921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Prompt</a:t>
            </a:r>
          </a:p>
          <a:p>
            <a:pPr algn="ctr"/>
            <a:r>
              <a:rPr lang="ko-KR" altLang="en-US" sz="900" dirty="0" err="1"/>
              <a:t>지시문</a:t>
            </a:r>
            <a:endParaRPr lang="en-US" altLang="ko-KR" sz="900" dirty="0"/>
          </a:p>
          <a:p>
            <a:pPr algn="ctr"/>
            <a:r>
              <a:rPr lang="ko-KR" altLang="en-US" sz="900" dirty="0"/>
              <a:t>질문</a:t>
            </a:r>
            <a:endParaRPr lang="en-US" altLang="ko-KR" sz="900" dirty="0"/>
          </a:p>
          <a:p>
            <a:pPr algn="ctr"/>
            <a:endParaRPr lang="en-US" altLang="ko-KR" sz="900" dirty="0"/>
          </a:p>
          <a:p>
            <a:pPr algn="ctr"/>
            <a:r>
              <a:rPr lang="en-US" altLang="ko-KR" sz="900" dirty="0"/>
              <a:t>LLM </a:t>
            </a:r>
            <a:r>
              <a:rPr lang="ko-KR" altLang="en-US" sz="900" dirty="0"/>
              <a:t>답변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A5EC9F8-2773-88BD-3F52-BD0CE0345985}"/>
              </a:ext>
            </a:extLst>
          </p:cNvPr>
          <p:cNvCxnSpPr>
            <a:stCxn id="4" idx="2"/>
            <a:endCxn id="4" idx="2"/>
          </p:cNvCxnSpPr>
          <p:nvPr/>
        </p:nvCxnSpPr>
        <p:spPr>
          <a:xfrm>
            <a:off x="4229854" y="203169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BBB75B3-71D5-E0CD-EE6E-A8A10EED7BB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465494" y="2031690"/>
            <a:ext cx="1764360" cy="397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919F7A3-611A-BD44-C443-ABC9D0FDE1A4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229854" y="2031690"/>
            <a:ext cx="2124344" cy="396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A90C6BB-845A-F001-72A7-7FE6FE95972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457654" y="2717116"/>
            <a:ext cx="1007840" cy="322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4A05281-4B5F-5EE4-41B2-B48A2D90F375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2465494" y="2717116"/>
            <a:ext cx="972380" cy="322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68E2CB4-115B-C47D-C6D7-6C5AE5D9D452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5418094" y="2715766"/>
            <a:ext cx="936104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54D8367-C80A-62DE-39A2-788E601C32FA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6354198" y="2715766"/>
            <a:ext cx="1044116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422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7257F6-2CE6-3D09-913C-7BA6D18CFDBA}"/>
              </a:ext>
            </a:extLst>
          </p:cNvPr>
          <p:cNvSpPr txBox="1"/>
          <p:nvPr/>
        </p:nvSpPr>
        <p:spPr>
          <a:xfrm>
            <a:off x="553340" y="1095586"/>
            <a:ext cx="8037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8835" indent="-198835" defTabSz="742909">
              <a:buFont typeface="Wingdings" panose="05000000000000000000" pitchFamily="2" charset="2"/>
              <a:buChar char="§"/>
              <a:defRPr/>
            </a:pPr>
            <a:r>
              <a:rPr lang="en-US" altLang="ko-KR" sz="13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Prompt </a:t>
            </a:r>
            <a:r>
              <a:rPr lang="ko-KR" altLang="en-US" sz="13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 뜻</a:t>
            </a:r>
            <a:r>
              <a:rPr lang="en-US" altLang="ko-KR" sz="13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  <a:p>
            <a:pPr marL="198835" indent="-198835" defTabSz="742909">
              <a:buFont typeface="Wingdings" panose="05000000000000000000" pitchFamily="2" charset="2"/>
              <a:buChar char="§"/>
              <a:defRPr/>
            </a:pPr>
            <a:endParaRPr lang="en-US" altLang="ko-KR" sz="13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8835" indent="-198835" defTabSz="742909">
              <a:buFont typeface="Wingdings" panose="05000000000000000000" pitchFamily="2" charset="2"/>
              <a:buChar char="§"/>
              <a:defRPr/>
            </a:pPr>
            <a:endParaRPr lang="en-US" altLang="ko-KR" sz="13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8835" indent="-198835" defTabSz="742909">
              <a:buFont typeface="Wingdings" panose="05000000000000000000" pitchFamily="2" charset="2"/>
              <a:buChar char="§"/>
              <a:defRPr/>
            </a:pPr>
            <a:endParaRPr lang="en-US" altLang="ko-KR" sz="13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8835" indent="-198835" defTabSz="742909">
              <a:buFont typeface="Wingdings" panose="05000000000000000000" pitchFamily="2" charset="2"/>
              <a:buChar char="§"/>
              <a:defRPr/>
            </a:pPr>
            <a:endParaRPr lang="en-US" altLang="ko-KR" sz="13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8835" indent="-198835" defTabSz="742909">
              <a:buFont typeface="Wingdings" panose="05000000000000000000" pitchFamily="2" charset="2"/>
              <a:buChar char="§"/>
              <a:defRPr/>
            </a:pPr>
            <a:r>
              <a:rPr lang="en-US" altLang="ko-KR" sz="13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Prompt Engineering syntax</a:t>
            </a:r>
          </a:p>
          <a:p>
            <a:pPr marL="198835" indent="-198835" defTabSz="742909">
              <a:buFont typeface="Wingdings" panose="05000000000000000000" pitchFamily="2" charset="2"/>
              <a:buChar char="§"/>
              <a:defRPr/>
            </a:pPr>
            <a:endParaRPr lang="en-US" altLang="ko-KR" sz="13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42909">
              <a:defRPr/>
            </a:pPr>
            <a:r>
              <a:rPr lang="en-US" altLang="ko-KR" sz="13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3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생성형 </a:t>
            </a:r>
            <a:r>
              <a:rPr lang="en-US" altLang="ko-KR" sz="13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3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모델이 해석하고 이해할 수 있도록 텍스트</a:t>
            </a:r>
            <a:r>
              <a:rPr lang="en-US" altLang="ko-KR" sz="13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단어들</a:t>
            </a:r>
            <a:r>
              <a:rPr lang="en-US" altLang="ko-KR" sz="13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3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35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구조화하는</a:t>
            </a:r>
            <a:r>
              <a:rPr lang="ko-KR" altLang="en-US" sz="13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과정</a:t>
            </a:r>
            <a:endParaRPr lang="en-US" altLang="ko-KR" sz="13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42909">
              <a:defRPr/>
            </a:pPr>
            <a:r>
              <a:rPr lang="en-US" altLang="ko-KR" sz="13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en-US" altLang="ko-KR" sz="1350" dirty="0">
                <a:solidFill>
                  <a:prstClr val="black">
                    <a:alpha val="80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Syntax Error</a:t>
            </a:r>
            <a:r>
              <a:rPr lang="ko-KR" altLang="en-US" sz="1350" dirty="0">
                <a:solidFill>
                  <a:prstClr val="black">
                    <a:alpha val="80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라는 것이 없음</a:t>
            </a:r>
            <a:r>
              <a:rPr lang="en-US" altLang="ko-KR" sz="1350" dirty="0">
                <a:solidFill>
                  <a:prstClr val="black">
                    <a:alpha val="80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 defTabSz="742909">
              <a:defRPr/>
            </a:pPr>
            <a:r>
              <a:rPr lang="en-US" altLang="ko-KR" sz="1350" dirty="0">
                <a:solidFill>
                  <a:prstClr val="black">
                    <a:alpha val="80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AI </a:t>
            </a:r>
            <a:r>
              <a:rPr lang="ko-KR" altLang="en-US" sz="1350" dirty="0">
                <a:solidFill>
                  <a:prstClr val="black">
                    <a:alpha val="80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모델을 학습할 때 사용한 </a:t>
            </a:r>
            <a:r>
              <a:rPr lang="en-US" altLang="ko-KR" sz="1350" dirty="0">
                <a:solidFill>
                  <a:prstClr val="black">
                    <a:alpha val="80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Raw Data</a:t>
            </a:r>
            <a:r>
              <a:rPr lang="ko-KR" altLang="en-US" sz="1350" dirty="0">
                <a:solidFill>
                  <a:prstClr val="black">
                    <a:alpha val="80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포함된 자연어에 가까운 자연어를 입력하면 됨</a:t>
            </a:r>
            <a:r>
              <a:rPr lang="en-US" altLang="ko-KR" sz="1350" dirty="0">
                <a:solidFill>
                  <a:prstClr val="black">
                    <a:alpha val="80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sz="13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42909">
              <a:defRPr/>
            </a:pPr>
            <a:endParaRPr lang="en-US" altLang="ko-KR" sz="13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8835" indent="-198835" defTabSz="742909">
              <a:buFont typeface="Wingdings" panose="05000000000000000000" pitchFamily="2" charset="2"/>
              <a:buChar char="§"/>
              <a:defRPr/>
            </a:pPr>
            <a:r>
              <a:rPr lang="en-US" altLang="ko-KR" sz="13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Prompt Engineering </a:t>
            </a:r>
            <a:r>
              <a:rPr lang="ko-KR" altLang="en-US" sz="13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lang="en-US" altLang="ko-KR" sz="13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42909">
              <a:defRPr/>
            </a:pPr>
            <a:r>
              <a:rPr lang="en-US" altLang="ko-KR" sz="13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RAG: Retrieval Augmented Generation</a:t>
            </a:r>
          </a:p>
          <a:p>
            <a:pPr defTabSz="742909">
              <a:defRPr/>
            </a:pPr>
            <a:r>
              <a:rPr lang="en-US" altLang="ko-KR" sz="13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Plug-in(code interpreter),</a:t>
            </a:r>
            <a:r>
              <a:rPr lang="ko-KR" altLang="en-US" sz="13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Multi-Agent</a:t>
            </a:r>
          </a:p>
          <a:p>
            <a:pPr defTabSz="742909">
              <a:defRPr/>
            </a:pPr>
            <a:r>
              <a:rPr lang="en-US" altLang="ko-KR" sz="13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Fine-Tuning</a:t>
            </a:r>
          </a:p>
          <a:p>
            <a:pPr marL="198835" indent="-198835" defTabSz="742909">
              <a:buFont typeface="Wingdings" panose="05000000000000000000" pitchFamily="2" charset="2"/>
              <a:buChar char="§"/>
              <a:defRPr/>
            </a:pPr>
            <a:endParaRPr lang="ko-KR" altLang="en-US" sz="13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8720374-B680-E2CD-E51E-D45520F3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14292"/>
            <a:ext cx="6621462" cy="276999"/>
          </a:xfrm>
        </p:spPr>
        <p:txBody>
          <a:bodyPr/>
          <a:lstStyle/>
          <a:p>
            <a:r>
              <a:rPr lang="en-US" altLang="ko-KR" dirty="0"/>
              <a:t>Prompt Engineering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31991C3-39C9-8539-B408-82298FE1C0F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23716"/>
          </a:xfrm>
        </p:spPr>
        <p:txBody>
          <a:bodyPr/>
          <a:lstStyle/>
          <a:p>
            <a:r>
              <a:rPr lang="ko-KR" altLang="en-US" dirty="0"/>
              <a:t>생성형 </a:t>
            </a:r>
            <a:r>
              <a:rPr lang="en-US" altLang="ko-KR" dirty="0"/>
              <a:t>AI </a:t>
            </a:r>
            <a:r>
              <a:rPr lang="ko-KR" altLang="en-US" dirty="0"/>
              <a:t>모델과 소통하는 기술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A72EC4C-3D24-ABFA-DF9D-EAF2A98120C8}"/>
              </a:ext>
            </a:extLst>
          </p:cNvPr>
          <p:cNvGrpSpPr/>
          <p:nvPr/>
        </p:nvGrpSpPr>
        <p:grpSpPr>
          <a:xfrm>
            <a:off x="923729" y="1481712"/>
            <a:ext cx="5865259" cy="477970"/>
            <a:chOff x="2028448" y="4086696"/>
            <a:chExt cx="4905283" cy="57710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8B696C3-B574-5F0C-F44E-3EE1A6BCB4CA}"/>
                </a:ext>
              </a:extLst>
            </p:cNvPr>
            <p:cNvGrpSpPr/>
            <p:nvPr/>
          </p:nvGrpSpPr>
          <p:grpSpPr>
            <a:xfrm>
              <a:off x="2028448" y="4086696"/>
              <a:ext cx="4905283" cy="577106"/>
              <a:chOff x="2028448" y="4086696"/>
              <a:chExt cx="4905283" cy="577106"/>
            </a:xfrm>
          </p:grpSpPr>
          <p:sp>
            <p:nvSpPr>
              <p:cNvPr id="8" name="양쪽 모서리가 둥근 사각형 10">
                <a:extLst>
                  <a:ext uri="{FF2B5EF4-FFF2-40B4-BE49-F238E27FC236}">
                    <a16:creationId xmlns:a16="http://schemas.microsoft.com/office/drawing/2014/main" id="{EC6A4AE4-D32A-1A87-2961-9F2592EAB4F0}"/>
                  </a:ext>
                </a:extLst>
              </p:cNvPr>
              <p:cNvSpPr/>
              <p:nvPr/>
            </p:nvSpPr>
            <p:spPr>
              <a:xfrm rot="16200000">
                <a:off x="2464928" y="3650216"/>
                <a:ext cx="577106" cy="1450066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007635">
                  <a:alpha val="94902"/>
                </a:srgbClr>
              </a:solidFill>
              <a:ln w="19050">
                <a:noFill/>
              </a:ln>
            </p:spPr>
            <p:txBody>
              <a:bodyPr wrap="square" rtlCol="0" anchor="t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EB93D16-5953-CD9F-D71E-35F72CF32385}"/>
                  </a:ext>
                </a:extLst>
              </p:cNvPr>
              <p:cNvSpPr/>
              <p:nvPr/>
            </p:nvSpPr>
            <p:spPr>
              <a:xfrm>
                <a:off x="3478514" y="4089568"/>
                <a:ext cx="3455217" cy="574234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miter lim="800000"/>
              </a:ln>
              <a:effectLst>
                <a:innerShdw blurRad="63500" dist="76200" dir="16200000">
                  <a:prstClr val="black">
                    <a:alpha val="20000"/>
                  </a:prstClr>
                </a:innerShdw>
              </a:effectLst>
            </p:spPr>
            <p:txBody>
              <a:bodyPr wrap="square" rtlCol="0" anchor="ctr" anchorCtr="0">
                <a:noAutofit/>
              </a:bodyPr>
              <a:lstStyle/>
              <a:p>
                <a:pPr marL="92075" marR="0" lvl="0" indent="-3175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(V)to make something happen</a:t>
                </a:r>
              </a:p>
              <a:p>
                <a:pPr marL="92075" marR="0" lvl="0" indent="-3175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8064A2"/>
                    </a:solidFill>
                    <a:effectLst/>
                    <a:uLnTx/>
                    <a:uFillTx/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~</a:t>
                </a:r>
                <a:r>
                  <a:rPr kumimoji="1" lang="ko-KR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8064A2"/>
                    </a:solidFill>
                    <a:effectLst/>
                    <a:uLnTx/>
                    <a:uFillTx/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하게 만들다</a:t>
                </a:r>
                <a:r>
                  <a:rPr kumimoji="1" lang="en-US" altLang="ko-KR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8064A2"/>
                    </a:solidFill>
                    <a:effectLst/>
                    <a:uLnTx/>
                    <a:uFillTx/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508C3D-789A-BDD4-093A-9F5BBB26E166}"/>
                </a:ext>
              </a:extLst>
            </p:cNvPr>
            <p:cNvSpPr/>
            <p:nvPr/>
          </p:nvSpPr>
          <p:spPr>
            <a:xfrm>
              <a:off x="2028448" y="4238233"/>
              <a:ext cx="1444957" cy="27404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Prompt</a:t>
              </a:r>
              <a:endPara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09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45391-C15C-7557-E3D4-B937600F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Prompt Engineering Patterns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E3A7A6-1E86-5BFB-B899-E3F5FC0F431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178960"/>
          </a:xfrm>
        </p:spPr>
        <p:txBody>
          <a:bodyPr/>
          <a:lstStyle/>
          <a:p>
            <a:r>
              <a:rPr lang="en-US" altLang="ko-KR" sz="1200" dirty="0"/>
              <a:t>Ref: A Prompt Pattern Catalog to Enhance Prompt Engineering with ChatGPT, 2023, Vanderbilt University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C01B6B2-DCD9-9CEF-E02E-A3371DE4274C}"/>
              </a:ext>
            </a:extLst>
          </p:cNvPr>
          <p:cNvGraphicFramePr>
            <a:graphicFrameLocks/>
          </p:cNvGraphicFramePr>
          <p:nvPr/>
        </p:nvGraphicFramePr>
        <p:xfrm>
          <a:off x="402178" y="915566"/>
          <a:ext cx="8353423" cy="3959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7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5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Category</a:t>
                      </a:r>
                      <a:endParaRPr lang="ko-KR" altLang="en-US" sz="1050" dirty="0"/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Pattern</a:t>
                      </a:r>
                      <a:endParaRPr lang="ko-KR" altLang="en-US" sz="1050" dirty="0"/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Description</a:t>
                      </a:r>
                      <a:endParaRPr lang="ko-KR" altLang="en-US" sz="1050" dirty="0"/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Example</a:t>
                      </a:r>
                      <a:endParaRPr lang="ko-KR" altLang="en-US" sz="1050" dirty="0"/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Input Semantics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Meta language creation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Prompt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입력형식</a:t>
                      </a:r>
                      <a:r>
                        <a:rPr lang="ko-KR" altLang="en-US" sz="1000" dirty="0"/>
                        <a:t>에 대한 동작방식 설정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r>
                        <a:rPr lang="ko-KR" altLang="en-US" sz="1000" dirty="0"/>
                        <a:t>라는 입력은 </a:t>
                      </a:r>
                      <a:r>
                        <a:rPr lang="en-US" altLang="ko-KR" sz="1000" dirty="0"/>
                        <a:t>y</a:t>
                      </a:r>
                      <a:r>
                        <a:rPr lang="ko-KR" altLang="en-US" sz="1000" dirty="0"/>
                        <a:t>를 의미한다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Output Customization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Output </a:t>
                      </a:r>
                      <a:r>
                        <a:rPr lang="en-US" altLang="ko-KR" sz="1000" dirty="0" err="1"/>
                        <a:t>automater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결과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산출물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자동생성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r>
                        <a:rPr lang="ko-KR" altLang="en-US" sz="1000" dirty="0"/>
                        <a:t>라는 업무를 수행 단계별로 명시하고 각</a:t>
                      </a:r>
                      <a:r>
                        <a:rPr lang="ko-KR" altLang="en-US" sz="1000" baseline="0" dirty="0"/>
                        <a:t> 단계별 </a:t>
                      </a:r>
                      <a:r>
                        <a:rPr lang="en-US" altLang="ko-KR" sz="1000" baseline="0" dirty="0"/>
                        <a:t>y</a:t>
                      </a:r>
                      <a:r>
                        <a:rPr lang="ko-KR" altLang="en-US" sz="1000" baseline="0" dirty="0"/>
                        <a:t>를 수행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Persona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LLM </a:t>
                      </a:r>
                      <a:r>
                        <a:rPr lang="ko-KR" altLang="en-US" sz="1000" dirty="0"/>
                        <a:t>에 역할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자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부여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r>
                        <a:rPr lang="ko-KR" altLang="en-US" sz="1000" dirty="0"/>
                        <a:t>로서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누구처럼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답변하라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Recipe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최종 결과를 얻기 위한 과정 설명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r>
                        <a:rPr lang="ko-KR" altLang="en-US" sz="1000" dirty="0"/>
                        <a:t>를 만들기 위해서는 어떤 단계를 거쳐야 하는지</a:t>
                      </a:r>
                      <a:r>
                        <a:rPr lang="ko-KR" altLang="en-US" sz="1000" baseline="0" dirty="0"/>
                        <a:t> 답변하라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Template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결과 템플릿을 지정하여 </a:t>
                      </a:r>
                      <a:r>
                        <a:rPr lang="en-US" altLang="ko-KR" sz="1000" dirty="0"/>
                        <a:t>prompt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r>
                        <a:rPr lang="ko-KR" altLang="en-US" sz="1000" dirty="0"/>
                        <a:t>의 결과를 다음 양식에 맞게 출력하라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Error</a:t>
                      </a:r>
                      <a:r>
                        <a:rPr lang="en-US" altLang="ko-KR" sz="1000" baseline="0" dirty="0"/>
                        <a:t> Identification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Fact check list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사실확인 필요한 내용 선별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r>
                        <a:rPr lang="ko-KR" altLang="en-US" sz="1000" dirty="0"/>
                        <a:t>에 대한 결과 출력 시 사실 확인이 필요한 내용 표시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Reflection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결과에 대한 이유 표현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r>
                        <a:rPr lang="ko-KR" altLang="en-US" sz="1000" dirty="0"/>
                        <a:t>에 대해 추천하고 선택한 이유와 가정을 함께 명시하라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Prompt Improvement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Question refinement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LLM</a:t>
                      </a:r>
                      <a:r>
                        <a:rPr lang="ko-KR" altLang="en-US" sz="1000" dirty="0"/>
                        <a:t>에 의한 </a:t>
                      </a:r>
                      <a:r>
                        <a:rPr lang="en-US" altLang="ko-KR" sz="1000" dirty="0"/>
                        <a:t>Prompt </a:t>
                      </a:r>
                      <a:r>
                        <a:rPr lang="ko-KR" altLang="en-US" sz="1000" dirty="0"/>
                        <a:t>개선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질문에 대해 보다 나은 질문을 몇 개 제안하라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Alternative Approaches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대체방안 제시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r>
                        <a:rPr lang="ko-KR" altLang="en-US" sz="1000" dirty="0"/>
                        <a:t>를 구현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달성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하기 위한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방안을 제시하라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Cognitive verifier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Prompt </a:t>
                      </a:r>
                      <a:r>
                        <a:rPr lang="ko-KR" altLang="en-US" sz="1000" dirty="0"/>
                        <a:t>하위질문 생성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정확한 정보 확인을 위해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나에게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추가 질문을 하라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Refusal Breaker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답변 불가 시 이유 표시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답변 불가 시 이유표시하고 대체할 수 있는 질문 제시하라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Interaction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Flipped Interaction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LLM</a:t>
                      </a:r>
                      <a:r>
                        <a:rPr lang="ko-KR" altLang="en-US" sz="1000" dirty="0"/>
                        <a:t>이 </a:t>
                      </a:r>
                      <a:r>
                        <a:rPr lang="en-US" altLang="ko-KR" sz="1000" dirty="0"/>
                        <a:t>user </a:t>
                      </a:r>
                      <a:r>
                        <a:rPr lang="ko-KR" altLang="en-US" sz="1000" dirty="0"/>
                        <a:t>에게 질문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r>
                        <a:rPr lang="ko-KR" altLang="en-US" sz="1000" dirty="0"/>
                        <a:t>를 달성하기 위한 질문을 하라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Game play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LLM</a:t>
                      </a:r>
                      <a:r>
                        <a:rPr lang="ko-KR" altLang="en-US" sz="1000" dirty="0"/>
                        <a:t>이 게임 형태로 응답 출력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지금부터 게임을 하려고 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규칙은 </a:t>
                      </a:r>
                      <a:r>
                        <a:rPr lang="en-US" altLang="ko-KR" sz="1000" dirty="0"/>
                        <a:t>x1, x2, x3</a:t>
                      </a:r>
                      <a:r>
                        <a:rPr lang="ko-KR" altLang="en-US" sz="1000" dirty="0"/>
                        <a:t>와 같다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Infinite generation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Prompt </a:t>
                      </a:r>
                      <a:r>
                        <a:rPr lang="ko-KR" altLang="en-US" sz="1000" dirty="0"/>
                        <a:t>신규 입력 없이 계속 결과 생성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/>
                        <a:t>그만</a:t>
                      </a:r>
                      <a:r>
                        <a:rPr lang="en-US" altLang="ko-KR" sz="1000" dirty="0"/>
                        <a:t>” </a:t>
                      </a:r>
                      <a:r>
                        <a:rPr lang="ko-KR" altLang="en-US" sz="1000" dirty="0"/>
                        <a:t>이라 할 때 까지 </a:t>
                      </a:r>
                      <a:r>
                        <a:rPr lang="en-US" altLang="ko-KR" sz="1000" dirty="0"/>
                        <a:t>x</a:t>
                      </a:r>
                      <a:r>
                        <a:rPr lang="ko-KR" altLang="en-US" sz="1000" dirty="0"/>
                        <a:t>에 대한 </a:t>
                      </a:r>
                      <a:r>
                        <a:rPr lang="en-US" altLang="ko-KR" sz="1000" dirty="0"/>
                        <a:t>y</a:t>
                      </a:r>
                      <a:r>
                        <a:rPr lang="ko-KR" altLang="en-US" sz="1000" dirty="0"/>
                        <a:t>를 제안하라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Context control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Context manager</a:t>
                      </a:r>
                      <a:endParaRPr lang="ko-KR" altLang="en-US" sz="1000" dirty="0"/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LLM</a:t>
                      </a:r>
                      <a:r>
                        <a:rPr lang="ko-KR" altLang="en-US" sz="1000" dirty="0"/>
                        <a:t>출력의 맥락 지정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r>
                        <a:rPr lang="ko-KR" altLang="en-US" sz="1000" dirty="0"/>
                        <a:t>를 할 때 </a:t>
                      </a:r>
                      <a:r>
                        <a:rPr lang="en-US" altLang="ko-KR" sz="1000" dirty="0"/>
                        <a:t>y</a:t>
                      </a:r>
                      <a:r>
                        <a:rPr lang="ko-KR" altLang="en-US" sz="1000" dirty="0"/>
                        <a:t>를 추가로 고려 하라</a:t>
                      </a:r>
                    </a:p>
                  </a:txBody>
                  <a:tcPr marL="72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487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B622A-39CC-D0A5-0F60-C328AE05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Persona pattern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38A00-DC66-EF74-FC0B-D8729883192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466090"/>
          </a:xfrm>
        </p:spPr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에게 문제에 가장 잘 대답할 수 있는 역할</a:t>
            </a:r>
            <a:r>
              <a:rPr lang="en-US" altLang="ko-KR" dirty="0"/>
              <a:t>(</a:t>
            </a:r>
            <a:r>
              <a:rPr lang="ko-KR" altLang="en-US" dirty="0"/>
              <a:t>페르소나</a:t>
            </a:r>
            <a:r>
              <a:rPr lang="en-US" altLang="ko-KR" dirty="0"/>
              <a:t>)</a:t>
            </a:r>
            <a:r>
              <a:rPr lang="ko-KR" altLang="en-US" dirty="0"/>
              <a:t>를 지정해주어</a:t>
            </a:r>
          </a:p>
          <a:p>
            <a:r>
              <a:rPr lang="ko-KR" altLang="en-US" dirty="0"/>
              <a:t>가장 적합한 답변을 도출하는 방법론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9C734C1-DAD8-C957-06A4-49A67F1B0FE1}"/>
              </a:ext>
            </a:extLst>
          </p:cNvPr>
          <p:cNvSpPr/>
          <p:nvPr/>
        </p:nvSpPr>
        <p:spPr>
          <a:xfrm>
            <a:off x="467544" y="1598478"/>
            <a:ext cx="6624736" cy="15493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6CD517-E9E5-5859-5B6D-79FBDA7A5EA6}"/>
              </a:ext>
            </a:extLst>
          </p:cNvPr>
          <p:cNvSpPr/>
          <p:nvPr/>
        </p:nvSpPr>
        <p:spPr>
          <a:xfrm>
            <a:off x="657999" y="1491630"/>
            <a:ext cx="1152128" cy="21602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예시 </a:t>
            </a:r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Prompt 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3910A-B7B4-129B-3F32-6ABF229959BC}"/>
              </a:ext>
            </a:extLst>
          </p:cNvPr>
          <p:cNvSpPr txBox="1"/>
          <p:nvPr/>
        </p:nvSpPr>
        <p:spPr>
          <a:xfrm>
            <a:off x="611560" y="1814502"/>
            <a:ext cx="6408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180975" algn="l"/>
              </a:tabLst>
            </a:pPr>
            <a:r>
              <a:rPr lang="ko-KR" altLang="en-US" sz="1400" b="1" u="sng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너는 스포츠 마케팅 전문가로서 </a:t>
            </a:r>
            <a:b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다음의 내용을 포함하는 사내 테니스 동호회 홍보 이메일 초안 작성해줘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한국의 테니스 인구는 약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만명으로 추산</a:t>
            </a:r>
            <a:b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내 테스트 용품 시장 규모는 약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2,500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억원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73B06-0735-51EE-35C1-7F700256094C}"/>
              </a:ext>
            </a:extLst>
          </p:cNvPr>
          <p:cNvSpPr txBox="1"/>
          <p:nvPr/>
        </p:nvSpPr>
        <p:spPr>
          <a:xfrm>
            <a:off x="1403648" y="3494037"/>
            <a:ext cx="6372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분야에 전문성을 높인 답변을 얻을 수 있으며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페르소나를 활용하여 원하는 뉘앙스를 반영하여 답변을 도출할 수 있습니다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spc="-1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23B31-55DC-3642-1D9E-FFAC5A56E1A5}"/>
              </a:ext>
            </a:extLst>
          </p:cNvPr>
          <p:cNvSpPr txBox="1"/>
          <p:nvPr/>
        </p:nvSpPr>
        <p:spPr>
          <a:xfrm>
            <a:off x="539552" y="3401583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00" dirty="0">
                <a:solidFill>
                  <a:srgbClr val="7030A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Tip.</a:t>
            </a:r>
            <a:endParaRPr lang="ko-KR" altLang="en-US" sz="3600" b="1" spc="-100" dirty="0">
              <a:solidFill>
                <a:srgbClr val="7030A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802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48D92-90EE-3098-5CD2-6EB72061D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을 활용한 </a:t>
            </a:r>
            <a:r>
              <a:rPr lang="en-US" altLang="ko-KR" dirty="0"/>
              <a:t>Prompt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30CFCC-51EE-A58A-B21D-752896EA1C3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466090"/>
          </a:xfrm>
        </p:spPr>
        <p:txBody>
          <a:bodyPr/>
          <a:lstStyle/>
          <a:p>
            <a:r>
              <a:rPr lang="ko-KR" altLang="en-US" dirty="0"/>
              <a:t>목적을 전달하고 </a:t>
            </a:r>
            <a:r>
              <a:rPr lang="en-US" altLang="ko-KR" dirty="0"/>
              <a:t>LLM</a:t>
            </a:r>
            <a:r>
              <a:rPr lang="ko-KR" altLang="en-US" dirty="0"/>
              <a:t>이 필요한 질문을 사용자에게 할 수 있도록 하여</a:t>
            </a:r>
          </a:p>
          <a:p>
            <a:r>
              <a:rPr lang="ko-KR" altLang="en-US" dirty="0"/>
              <a:t>가장 적합한 질문</a:t>
            </a:r>
            <a:r>
              <a:rPr lang="en-US" altLang="ko-KR" dirty="0"/>
              <a:t>(Prompt)</a:t>
            </a:r>
            <a:r>
              <a:rPr lang="ko-KR" altLang="en-US" dirty="0"/>
              <a:t>를 도출하는 방법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B47EFF-8966-51B7-B6EF-35380F51F873}"/>
              </a:ext>
            </a:extLst>
          </p:cNvPr>
          <p:cNvSpPr/>
          <p:nvPr/>
        </p:nvSpPr>
        <p:spPr>
          <a:xfrm>
            <a:off x="467544" y="1490466"/>
            <a:ext cx="6624736" cy="216140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1DA0C6-93A7-F737-0B82-ECC0E45CDF73}"/>
              </a:ext>
            </a:extLst>
          </p:cNvPr>
          <p:cNvSpPr/>
          <p:nvPr/>
        </p:nvSpPr>
        <p:spPr>
          <a:xfrm>
            <a:off x="657999" y="1383618"/>
            <a:ext cx="1152128" cy="21602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예시 </a:t>
            </a:r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Prompt 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4EEA52-DB56-E1D5-80BF-649E3FDE4B24}"/>
              </a:ext>
            </a:extLst>
          </p:cNvPr>
          <p:cNvSpPr txBox="1"/>
          <p:nvPr/>
        </p:nvSpPr>
        <p:spPr>
          <a:xfrm>
            <a:off x="611560" y="1706490"/>
            <a:ext cx="640871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마케팅 자료를 만드는데 도움이 되는 질문을 해주세요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초안 메시지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대상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목표에 대한 충분한 정보를 얻을 때 까지 질문해야 합니다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첫 번째 질문을 나에게 물어보세요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ko-KR" altLang="en-US" sz="11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헤드에서 새로 나온 테니스 라켓에 대한 마케팅을 진행하려 합니다</a:t>
            </a:r>
            <a:r>
              <a:rPr lang="en-US" altLang="ko-KR" sz="11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1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1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대에서부터 </a:t>
            </a:r>
            <a:r>
              <a:rPr lang="en-US" altLang="ko-KR" sz="11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40</a:t>
            </a:r>
            <a:r>
              <a:rPr lang="ko-KR" altLang="en-US" sz="11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대까지 테니스를 주 </a:t>
            </a:r>
            <a:r>
              <a:rPr lang="en-US" altLang="ko-KR" sz="11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1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이상 즐기는 테니스 동호인을 대상으로 합니다</a:t>
            </a:r>
            <a:r>
              <a:rPr lang="en-US" altLang="ko-KR" sz="11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1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제품 라인을 홍보하는 것입니다</a:t>
            </a:r>
            <a:r>
              <a:rPr lang="en-US" altLang="ko-KR" sz="11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라켓 판매도 함께 진행합니다</a:t>
            </a:r>
            <a:r>
              <a:rPr lang="en-US" altLang="ko-KR" sz="11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100" spc="-100" dirty="0" err="1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스윗스팟이</a:t>
            </a:r>
            <a:r>
              <a:rPr lang="ko-KR" altLang="en-US" sz="11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확대된 것이 가장 큰 장점입니다</a:t>
            </a:r>
            <a:r>
              <a:rPr lang="en-US" altLang="ko-KR" sz="11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그래서 동호인들도 편하게 스윙하실 수 있습니다</a:t>
            </a:r>
            <a:r>
              <a:rPr lang="en-US" altLang="ko-KR" sz="11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100" spc="-100" dirty="0" err="1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인스타그램을</a:t>
            </a:r>
            <a:r>
              <a:rPr lang="ko-KR" altLang="en-US" sz="11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위주로 마케팅 캠페인을 진행하려고 합니다</a:t>
            </a:r>
            <a:r>
              <a:rPr lang="en-US" altLang="ko-KR" sz="11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1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현재까지 확인된 정보로 </a:t>
            </a:r>
            <a:r>
              <a:rPr lang="ko-KR" altLang="en-US" sz="1100" spc="-100" dirty="0" err="1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인스타그램에</a:t>
            </a:r>
            <a:r>
              <a:rPr lang="ko-KR" altLang="en-US" sz="11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업로드 할 포스터 형태의 마케팅 글을 하나 작성해주세요</a:t>
            </a:r>
            <a:r>
              <a:rPr lang="en-US" altLang="ko-KR" sz="11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100" spc="-1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D4BE1-946E-4B1B-8580-462A6B48B760}"/>
              </a:ext>
            </a:extLst>
          </p:cNvPr>
          <p:cNvSpPr txBox="1"/>
          <p:nvPr/>
        </p:nvSpPr>
        <p:spPr>
          <a:xfrm>
            <a:off x="1410568" y="3854077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달성하고자 하는 목적은 있는데 가장 적합한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Prompt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작성하는 것이 </a:t>
            </a:r>
            <a:b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막막한 경우 활용하기에 좋은 방법입니다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0CE59-C57B-E9AC-7533-EE288D6FC21D}"/>
              </a:ext>
            </a:extLst>
          </p:cNvPr>
          <p:cNvSpPr txBox="1"/>
          <p:nvPr/>
        </p:nvSpPr>
        <p:spPr>
          <a:xfrm>
            <a:off x="546472" y="3761623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00" dirty="0">
                <a:solidFill>
                  <a:srgbClr val="7030A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Tip.</a:t>
            </a:r>
            <a:endParaRPr lang="ko-KR" altLang="en-US" sz="3600" b="1" spc="-100" dirty="0">
              <a:solidFill>
                <a:srgbClr val="7030A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6429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딥러닝의</a:t>
            </a:r>
            <a:r>
              <a:rPr lang="ko-KR" altLang="en-US" dirty="0"/>
              <a:t> 주요 컨셉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weight</a:t>
            </a:r>
            <a:r>
              <a:rPr lang="ko-KR" altLang="en-US" dirty="0"/>
              <a:t> 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23716"/>
          </a:xfrm>
        </p:spPr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en-US" altLang="ko-KR" dirty="0"/>
              <a:t>weight </a:t>
            </a:r>
            <a:r>
              <a:rPr lang="ko-KR" altLang="en-US" dirty="0"/>
              <a:t>값을 구해 나가는 과정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2607754"/>
            <a:ext cx="4738512" cy="2174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980" y="885322"/>
            <a:ext cx="4618069" cy="22045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35997" y="3328415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800" dirty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0.373</a:t>
            </a:r>
            <a:endParaRPr lang="ko-KR" altLang="en-US" sz="800">
              <a:solidFill>
                <a:srgbClr val="FF0000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46554" y="2917856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800" dirty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0.373</a:t>
            </a:r>
            <a:endParaRPr lang="ko-KR" altLang="en-US" sz="800">
              <a:solidFill>
                <a:srgbClr val="FF0000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44735" y="3328415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800" dirty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0.273</a:t>
            </a:r>
            <a:endParaRPr lang="ko-KR" altLang="en-US" sz="800">
              <a:solidFill>
                <a:srgbClr val="FF0000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99482" y="2917856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800" dirty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0.573</a:t>
            </a:r>
            <a:endParaRPr lang="ko-KR" altLang="en-US" sz="800">
              <a:solidFill>
                <a:srgbClr val="FF0000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47130" y="3644686"/>
            <a:ext cx="3449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800" dirty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-1.3</a:t>
            </a:r>
            <a:endParaRPr lang="ko-KR" altLang="en-US" sz="800">
              <a:solidFill>
                <a:srgbClr val="FF0000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57688" y="4372531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800" dirty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0.78</a:t>
            </a:r>
            <a:endParaRPr lang="ko-KR" altLang="en-US" sz="800">
              <a:solidFill>
                <a:srgbClr val="FF0000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44735" y="3644686"/>
            <a:ext cx="447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800" dirty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-1.039</a:t>
            </a:r>
            <a:endParaRPr lang="ko-KR" altLang="en-US" sz="800">
              <a:solidFill>
                <a:srgbClr val="FF0000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16217" y="4372531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800" dirty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0.655</a:t>
            </a:r>
            <a:endParaRPr lang="ko-KR" altLang="en-US" sz="800">
              <a:solidFill>
                <a:srgbClr val="FF0000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28" name="꺾인 연결선 27"/>
          <p:cNvCxnSpPr>
            <a:stCxn id="11" idx="3"/>
            <a:endCxn id="13" idx="0"/>
          </p:cNvCxnSpPr>
          <p:nvPr/>
        </p:nvCxnSpPr>
        <p:spPr>
          <a:xfrm>
            <a:off x="5004048" y="1987606"/>
            <a:ext cx="1505160" cy="620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3" idx="1"/>
          </p:cNvCxnSpPr>
          <p:nvPr/>
        </p:nvCxnSpPr>
        <p:spPr>
          <a:xfrm flipH="1">
            <a:off x="3599892" y="974781"/>
            <a:ext cx="141996" cy="428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41888" y="851670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altLang="ko-KR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activation : sigmoid</a:t>
            </a:r>
            <a:endParaRPr lang="ko-KR" altLang="en-US" sz="100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25380" y="7999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endParaRPr lang="ko-KR" altLang="en-US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59688" y="66880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∂E</a:t>
            </a:r>
            <a:endParaRPr lang="ko-KR" altLang="en-US" sz="100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8204" y="861495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∂w(1)10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537744" y="886945"/>
            <a:ext cx="3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10088" y="7022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=</a:t>
            </a:r>
            <a:endParaRPr lang="ko-KR" altLang="en-US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180899" y="691931"/>
            <a:ext cx="445956" cy="500470"/>
            <a:chOff x="1539603" y="3933616"/>
            <a:chExt cx="445956" cy="500470"/>
          </a:xfrm>
        </p:grpSpPr>
        <p:sp>
          <p:nvSpPr>
            <p:cNvPr id="29" name="TextBox 28"/>
            <p:cNvSpPr txBox="1"/>
            <p:nvPr/>
          </p:nvSpPr>
          <p:spPr>
            <a:xfrm>
              <a:off x="1671049" y="406475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/>
              <a:endParaRPr lang="ko-KR" altLang="en-US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05358" y="3933616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/>
              <a:r>
                <a:rPr lang="en-US" altLang="ko-KR" sz="10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∂E</a:t>
              </a:r>
              <a:endParaRPr lang="ko-KR" altLang="en-US" sz="100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39603" y="4126309"/>
              <a:ext cx="4459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/>
              <a:r>
                <a:rPr lang="en-US" altLang="ko-KR" sz="10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∂a20</a:t>
              </a: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583414" y="4151759"/>
              <a:ext cx="36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7635077" y="691931"/>
            <a:ext cx="445956" cy="500470"/>
            <a:chOff x="1605358" y="3933616"/>
            <a:chExt cx="445956" cy="500470"/>
          </a:xfrm>
        </p:grpSpPr>
        <p:sp>
          <p:nvSpPr>
            <p:cNvPr id="36" name="TextBox 35"/>
            <p:cNvSpPr txBox="1"/>
            <p:nvPr/>
          </p:nvSpPr>
          <p:spPr>
            <a:xfrm>
              <a:off x="1671049" y="406475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/>
              <a:endParaRPr lang="ko-KR" altLang="en-US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05358" y="3933616"/>
              <a:ext cx="4459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/>
              <a:r>
                <a:rPr lang="en-US" altLang="ko-KR" sz="10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∂a20</a:t>
              </a:r>
              <a:endParaRPr lang="ko-KR" altLang="en-US" sz="100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06261" y="412630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/>
              <a:r>
                <a:rPr lang="en-US" altLang="ko-KR" sz="10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∂z20</a:t>
              </a:r>
              <a:endParaRPr lang="ko-KR" altLang="en-US" sz="100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1619458" y="4151759"/>
              <a:ext cx="36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7966162" y="691931"/>
            <a:ext cx="619080" cy="500470"/>
            <a:chOff x="1483170" y="3933616"/>
            <a:chExt cx="619080" cy="500470"/>
          </a:xfrm>
        </p:grpSpPr>
        <p:sp>
          <p:nvSpPr>
            <p:cNvPr id="41" name="TextBox 40"/>
            <p:cNvSpPr txBox="1"/>
            <p:nvPr/>
          </p:nvSpPr>
          <p:spPr>
            <a:xfrm>
              <a:off x="1671049" y="406475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/>
              <a:endParaRPr lang="ko-KR" altLang="en-US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05358" y="3933616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/>
              <a:r>
                <a:rPr lang="en-US" altLang="ko-KR" sz="10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∂z20</a:t>
              </a:r>
              <a:endParaRPr lang="ko-KR" altLang="en-US" sz="100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483170" y="4126309"/>
              <a:ext cx="619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/>
              <a:r>
                <a:rPr lang="en-US" altLang="ko-KR" sz="10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∂w(1)10</a:t>
              </a:r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1583414" y="4151759"/>
              <a:ext cx="36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408204" y="1248957"/>
                <a:ext cx="2065822" cy="309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8"/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1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1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e>
                        </m:d>
                      </m:e>
                      <m:sup>
                        <m:r>
                          <a:rPr lang="en-US" altLang="ko-KR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2−</m:t>
                        </m:r>
                        <m:r>
                          <a:rPr lang="en-US" altLang="ko-KR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21)</m:t>
                        </m:r>
                      </m:e>
                      <m:sup>
                        <m:r>
                          <a:rPr lang="en-US" altLang="ko-KR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000" dirty="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rPr>
                  <a:t>)</a:t>
                </a:r>
                <a:endParaRPr lang="ko-KR" altLang="en-US" sz="100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204" y="1248957"/>
                <a:ext cx="2065822" cy="309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/>
          <p:cNvGrpSpPr/>
          <p:nvPr/>
        </p:nvGrpSpPr>
        <p:grpSpPr>
          <a:xfrm>
            <a:off x="6408205" y="1595527"/>
            <a:ext cx="1439287" cy="500470"/>
            <a:chOff x="929763" y="4491522"/>
            <a:chExt cx="1439287" cy="5004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333574" y="4577547"/>
                  <a:ext cx="103547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378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=(−</m:t>
                        </m:r>
                        <m:r>
                          <a:rPr lang="en-US" altLang="ko-KR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ko-KR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20)</m:t>
                        </m:r>
                      </m:oMath>
                    </m:oMathPara>
                  </a14:m>
                  <a:endParaRPr lang="ko-KR" altLang="en-US" sz="100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574" y="4577547"/>
                  <a:ext cx="1035476" cy="246221"/>
                </a:xfrm>
                <a:prstGeom prst="rect">
                  <a:avLst/>
                </a:prstGeom>
                <a:blipFill>
                  <a:blip r:embed="rId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그룹 46"/>
            <p:cNvGrpSpPr/>
            <p:nvPr/>
          </p:nvGrpSpPr>
          <p:grpSpPr>
            <a:xfrm>
              <a:off x="929763" y="4491522"/>
              <a:ext cx="445956" cy="500470"/>
              <a:chOff x="1539603" y="3933616"/>
              <a:chExt cx="445956" cy="500470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1671049" y="406475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8"/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605358" y="3933616"/>
                <a:ext cx="3161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8"/>
                <a:r>
                  <a:rPr lang="en-US" altLang="ko-KR" sz="1000" dirty="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rPr>
                  <a:t>∂E</a:t>
                </a:r>
                <a:endParaRPr lang="ko-KR" altLang="en-US" sz="100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539603" y="4126309"/>
                <a:ext cx="4459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8"/>
                <a:r>
                  <a:rPr lang="en-US" altLang="ko-KR" sz="1000" dirty="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rPr>
                  <a:t>∂a20</a:t>
                </a:r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1583414" y="4151759"/>
                <a:ext cx="36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734701" y="539568"/>
                <a:ext cx="82535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00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701" y="539568"/>
                <a:ext cx="825354" cy="246221"/>
              </a:xfrm>
              <a:prstGeom prst="rect">
                <a:avLst/>
              </a:prstGeom>
              <a:blipFill>
                <a:blip r:embed="rId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그룹 52"/>
          <p:cNvGrpSpPr/>
          <p:nvPr/>
        </p:nvGrpSpPr>
        <p:grpSpPr>
          <a:xfrm>
            <a:off x="4387282" y="458515"/>
            <a:ext cx="445956" cy="500470"/>
            <a:chOff x="1605358" y="3933616"/>
            <a:chExt cx="445956" cy="500470"/>
          </a:xfrm>
        </p:grpSpPr>
        <p:sp>
          <p:nvSpPr>
            <p:cNvPr id="54" name="TextBox 53"/>
            <p:cNvSpPr txBox="1"/>
            <p:nvPr/>
          </p:nvSpPr>
          <p:spPr>
            <a:xfrm>
              <a:off x="1671049" y="406475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/>
              <a:endParaRPr lang="ko-KR" altLang="en-US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05358" y="3933616"/>
              <a:ext cx="4459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/>
              <a:r>
                <a:rPr lang="en-US" altLang="ko-KR" sz="10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∂a20</a:t>
              </a:r>
              <a:endParaRPr lang="ko-KR" altLang="en-US" sz="100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06261" y="412630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/>
              <a:r>
                <a:rPr lang="en-US" altLang="ko-KR" sz="10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∂z20</a:t>
              </a:r>
              <a:endParaRPr lang="ko-KR" altLang="en-US" sz="100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1619458" y="4151759"/>
              <a:ext cx="36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0665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F15B0-5C91-57F0-D384-9B5A4989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14292"/>
            <a:ext cx="6621462" cy="276999"/>
          </a:xfrm>
        </p:spPr>
        <p:txBody>
          <a:bodyPr/>
          <a:lstStyle/>
          <a:p>
            <a:r>
              <a:rPr lang="en-US" altLang="ko-KR" dirty="0"/>
              <a:t>Few-Shot Prompt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B9C97A-CC00-22B7-E9A5-DB78A68F025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23716"/>
          </a:xfrm>
        </p:spPr>
        <p:txBody>
          <a:bodyPr/>
          <a:lstStyle/>
          <a:p>
            <a:r>
              <a:rPr lang="en-US" altLang="ko-KR" dirty="0"/>
              <a:t>Prompt</a:t>
            </a:r>
            <a:r>
              <a:rPr lang="ko-KR" altLang="en-US" dirty="0"/>
              <a:t>에 원하는 답변에 대한 예시를 넣고</a:t>
            </a:r>
            <a:r>
              <a:rPr lang="en-US" altLang="ko-KR" dirty="0"/>
              <a:t>, </a:t>
            </a:r>
            <a:r>
              <a:rPr lang="ko-KR" altLang="en-US" dirty="0"/>
              <a:t>이를 바탕으로 답변을 도출하게 하는 방법론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78A5A9-563C-4EFC-C7B7-7EF8521E1E25}"/>
              </a:ext>
            </a:extLst>
          </p:cNvPr>
          <p:cNvSpPr/>
          <p:nvPr/>
        </p:nvSpPr>
        <p:spPr>
          <a:xfrm>
            <a:off x="467544" y="1274441"/>
            <a:ext cx="6624736" cy="24134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E3B05A-627D-6DB9-CC54-9253FDC55A7F}"/>
              </a:ext>
            </a:extLst>
          </p:cNvPr>
          <p:cNvSpPr/>
          <p:nvPr/>
        </p:nvSpPr>
        <p:spPr>
          <a:xfrm>
            <a:off x="657999" y="1167594"/>
            <a:ext cx="1152128" cy="21602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예시 </a:t>
            </a:r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Prompt 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93637-3DC3-D341-AD9C-6AF7EFCA004F}"/>
              </a:ext>
            </a:extLst>
          </p:cNvPr>
          <p:cNvSpPr txBox="1"/>
          <p:nvPr/>
        </p:nvSpPr>
        <p:spPr>
          <a:xfrm>
            <a:off x="611560" y="1490466"/>
            <a:ext cx="640871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유저 질문 보다 더 나은 버전의 질문과 답변을 제안해줘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b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예시</a:t>
            </a:r>
            <a:endParaRPr lang="en-US" altLang="ko-KR" sz="1400" spc="-1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indent="179388">
              <a:spcAft>
                <a:spcPts val="600"/>
              </a:spcAft>
              <a:tabLst>
                <a:tab pos="180975" algn="l"/>
              </a:tabLst>
            </a:pP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질문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테니스를 잘 칠 수 있는 방법은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indent="179388">
              <a:spcAft>
                <a:spcPts val="600"/>
              </a:spcAft>
              <a:tabLst>
                <a:tab pos="180975" algn="l"/>
              </a:tabLst>
            </a:pP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 ##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기술 중 포핸드를 연습할 수 있는 방법은 무엇인가요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indent="179388">
              <a:spcAft>
                <a:spcPts val="600"/>
              </a:spcAft>
              <a:tabLst>
                <a:tab pos="180975" algn="l"/>
              </a:tabLst>
            </a:pP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유저질문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indent="179388">
              <a:spcAft>
                <a:spcPts val="600"/>
              </a:spcAft>
              <a:tabLst>
                <a:tab pos="180975" algn="l"/>
              </a:tabLst>
            </a:pP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질문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k8s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운영노하우 학습 방법은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14A37-861E-6D57-F65D-FB92B201A7DC}"/>
              </a:ext>
            </a:extLst>
          </p:cNvPr>
          <p:cNvSpPr txBox="1"/>
          <p:nvPr/>
        </p:nvSpPr>
        <p:spPr>
          <a:xfrm>
            <a:off x="1410568" y="3852336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질문만으로는 원하는 답변을 얻기 어려울 때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유사한 예시를 소개하여 </a:t>
            </a:r>
            <a:b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정확한 답변을 유도할 수 있습니다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56F9E-06AD-C3AD-7BE9-724B29E03587}"/>
              </a:ext>
            </a:extLst>
          </p:cNvPr>
          <p:cNvSpPr txBox="1"/>
          <p:nvPr/>
        </p:nvSpPr>
        <p:spPr>
          <a:xfrm>
            <a:off x="546472" y="3759882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00" dirty="0">
                <a:solidFill>
                  <a:srgbClr val="7030A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Tip.</a:t>
            </a:r>
            <a:endParaRPr lang="ko-KR" altLang="en-US" sz="3600" b="1" spc="-100" dirty="0">
              <a:solidFill>
                <a:srgbClr val="7030A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591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F15B0-5C91-57F0-D384-9B5A4989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14292"/>
            <a:ext cx="6621462" cy="276999"/>
          </a:xfrm>
        </p:spPr>
        <p:txBody>
          <a:bodyPr/>
          <a:lstStyle/>
          <a:p>
            <a:r>
              <a:rPr lang="en-US" altLang="ko-KR" dirty="0"/>
              <a:t>Self-refine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B9C97A-CC00-22B7-E9A5-DB78A68F025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466090"/>
          </a:xfrm>
        </p:spPr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의 답변을 반복적으로 개선하는 데 중점</a:t>
            </a:r>
            <a:r>
              <a:rPr lang="en-US" altLang="ko-KR" dirty="0"/>
              <a:t>. </a:t>
            </a:r>
            <a:r>
              <a:rPr lang="ko-KR" altLang="en-US" dirty="0"/>
              <a:t>모델은 자신의 답변을 평가하고</a:t>
            </a:r>
            <a:r>
              <a:rPr lang="en-US" altLang="ko-KR" dirty="0"/>
              <a:t>, </a:t>
            </a:r>
            <a:r>
              <a:rPr lang="ko-KR" altLang="en-US" dirty="0"/>
              <a:t>그 평가를 바탕으로 다시 문제를 해결</a:t>
            </a:r>
            <a:r>
              <a:rPr lang="en-US" altLang="ko-KR" dirty="0"/>
              <a:t>. </a:t>
            </a:r>
            <a:r>
              <a:rPr lang="ko-KR" altLang="en-US" dirty="0"/>
              <a:t>이 과정을 더 나은 답변이 나올 때까지 반복</a:t>
            </a:r>
            <a:r>
              <a:rPr lang="en-US" altLang="ko-KR" dirty="0"/>
              <a:t> </a:t>
            </a:r>
            <a:r>
              <a:rPr lang="ko-KR" altLang="en-US" dirty="0"/>
              <a:t>하는 방법론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78A5A9-563C-4EFC-C7B7-7EF8521E1E25}"/>
              </a:ext>
            </a:extLst>
          </p:cNvPr>
          <p:cNvSpPr/>
          <p:nvPr/>
        </p:nvSpPr>
        <p:spPr>
          <a:xfrm>
            <a:off x="467544" y="1522862"/>
            <a:ext cx="7488832" cy="15169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E3B05A-627D-6DB9-CC54-9253FDC55A7F}"/>
              </a:ext>
            </a:extLst>
          </p:cNvPr>
          <p:cNvSpPr/>
          <p:nvPr/>
        </p:nvSpPr>
        <p:spPr>
          <a:xfrm>
            <a:off x="657999" y="1416014"/>
            <a:ext cx="1152128" cy="21602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예시 </a:t>
            </a:r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Prompt 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93637-3DC3-D341-AD9C-6AF7EFCA004F}"/>
              </a:ext>
            </a:extLst>
          </p:cNvPr>
          <p:cNvSpPr txBox="1"/>
          <p:nvPr/>
        </p:nvSpPr>
        <p:spPr>
          <a:xfrm>
            <a:off x="611560" y="1738886"/>
            <a:ext cx="6552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문화적 배경을 가진 사람들 사이에서 의사소통의 장애를 해결하기 위한 방법은 무엇인가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b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 물음에 답하기 위해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 답변을 하고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평가하여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 자체 평가에 기반한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 답변을 하고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답변에 대한 평가를 한 뒤에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다시 이 평가에 기반한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차답변을 해줘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14A37-861E-6D57-F65D-FB92B201A7DC}"/>
              </a:ext>
            </a:extLst>
          </p:cNvPr>
          <p:cNvSpPr txBox="1"/>
          <p:nvPr/>
        </p:nvSpPr>
        <p:spPr>
          <a:xfrm>
            <a:off x="1410568" y="3492296"/>
            <a:ext cx="5544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LLM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ko-KR" altLang="en-US" sz="1400" spc="-100" dirty="0" err="1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학습돼있는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구조를 기반으로 답변 품질을 증강할 수 있습니다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56F9E-06AD-C3AD-7BE9-724B29E03587}"/>
              </a:ext>
            </a:extLst>
          </p:cNvPr>
          <p:cNvSpPr txBox="1"/>
          <p:nvPr/>
        </p:nvSpPr>
        <p:spPr>
          <a:xfrm>
            <a:off x="546472" y="3399842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00" dirty="0">
                <a:solidFill>
                  <a:srgbClr val="7030A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Tip.</a:t>
            </a:r>
            <a:endParaRPr lang="ko-KR" altLang="en-US" sz="3600" b="1" spc="-100" dirty="0">
              <a:solidFill>
                <a:srgbClr val="7030A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78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72FB7-2148-CC5E-46EA-FAA0B73C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CoT</a:t>
            </a:r>
            <a:r>
              <a:rPr lang="en-US" altLang="ko-KR" dirty="0"/>
              <a:t>(Chain of Thought)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3B39E2-B237-2A88-3C85-A756B43C4B3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23716"/>
          </a:xfrm>
        </p:spPr>
        <p:txBody>
          <a:bodyPr/>
          <a:lstStyle/>
          <a:p>
            <a:r>
              <a:rPr lang="ko-KR" altLang="en-US" dirty="0"/>
              <a:t>복잡한 문제를 풀어가는 방식을 </a:t>
            </a:r>
            <a:r>
              <a:rPr lang="en-US" altLang="ko-KR" dirty="0"/>
              <a:t>Prompt</a:t>
            </a:r>
            <a:r>
              <a:rPr lang="ko-KR" altLang="en-US" dirty="0"/>
              <a:t>로 설명한 뒤 해결하고자 하는 문제를 질문하는 방식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C0C0D8-B367-E9D6-8E56-BEBD6CBB461A}"/>
              </a:ext>
            </a:extLst>
          </p:cNvPr>
          <p:cNvSpPr/>
          <p:nvPr/>
        </p:nvSpPr>
        <p:spPr>
          <a:xfrm>
            <a:off x="467544" y="1130425"/>
            <a:ext cx="8208912" cy="30828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FD5908-D99E-2B7A-E692-DBC2FE5318E3}"/>
              </a:ext>
            </a:extLst>
          </p:cNvPr>
          <p:cNvSpPr/>
          <p:nvPr/>
        </p:nvSpPr>
        <p:spPr>
          <a:xfrm>
            <a:off x="657999" y="1023578"/>
            <a:ext cx="1152128" cy="21602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예시 </a:t>
            </a:r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Prompt 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B6685F-2BE8-BD50-06DD-90FCAA35C679}"/>
              </a:ext>
            </a:extLst>
          </p:cNvPr>
          <p:cNvSpPr txBox="1"/>
          <p:nvPr/>
        </p:nvSpPr>
        <p:spPr>
          <a:xfrm>
            <a:off x="539552" y="1320220"/>
            <a:ext cx="813690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tabLst>
                <a:tab pos="180975" algn="l"/>
              </a:tabLst>
            </a:pP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 테니스 대회에서 테니스 공은 한번에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사용합니다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공을 처음에는 게임 수의 합이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다음부터는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게임마다 새 공으로 교체를 합니다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atinLnBrk="0">
              <a:tabLst>
                <a:tab pos="180975" algn="l"/>
              </a:tabLst>
            </a:pP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만일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세트 경기가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6:5 3:6 6:4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진행됐다고 하면 총 몇 개의 공을 사용했을까요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latinLnBrk="0">
              <a:tabLst>
                <a:tab pos="180975" algn="l"/>
              </a:tabLst>
            </a:pP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latinLnBrk="0">
              <a:tabLst>
                <a:tab pos="180975" algn="l"/>
              </a:tabLst>
            </a:pP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세트마다 게임 수를 더하면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11+9+10 = 30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총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게임이 진행됐습니다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atinLnBrk="0">
              <a:tabLst>
                <a:tab pos="180975" algn="l"/>
              </a:tabLst>
            </a:pP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공은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교체 후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게임마다 교체되니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7,16,25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게임에 총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회에 교체 됩니다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atinLnBrk="0">
              <a:tabLst>
                <a:tab pos="180975" algn="l"/>
              </a:tabLst>
            </a:pP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최종적으로 경기시작 시 사용한 공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교체 시 마다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새 공으로 교체 했으니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 + (6 * 3) = 24,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사용된 공은 총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입니다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atinLnBrk="0">
              <a:tabLst>
                <a:tab pos="180975" algn="l"/>
              </a:tabLst>
            </a:pPr>
            <a:endParaRPr lang="en-US" altLang="ko-KR" sz="1400" spc="-1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tabLst>
                <a:tab pos="180975" algn="l"/>
              </a:tabLst>
            </a:pP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질문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latinLnBrk="0">
              <a:tabLst>
                <a:tab pos="180975" algn="l"/>
              </a:tabLst>
            </a:pP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아마추어 테니스 대회에서는 </a:t>
            </a:r>
            <a:r>
              <a:rPr lang="ko-KR" altLang="en-US" sz="1400" spc="-100" dirty="0" err="1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테니스공을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한번에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사용합니다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이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공을 처음에는 게임 수의 합이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다음부터는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게임마다 </a:t>
            </a:r>
            <a:r>
              <a:rPr lang="ko-KR" altLang="en-US" sz="1400" spc="-100" dirty="0" err="1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새공으로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교체를 합니다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atinLnBrk="0">
              <a:tabLst>
                <a:tab pos="180975" algn="l"/>
              </a:tabLst>
            </a:pP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만일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세트 경기가 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6:5 5:7 6:7 </a:t>
            </a:r>
            <a:r>
              <a:rPr lang="ko-KR" altLang="en-US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진행됐다고 하면 총 몇 개의 공을 사용했을까요</a:t>
            </a:r>
            <a:r>
              <a:rPr lang="en-US" altLang="ko-KR" sz="14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83C613B-1364-D927-9D97-BB48ED73F333}"/>
              </a:ext>
            </a:extLst>
          </p:cNvPr>
          <p:cNvGrpSpPr/>
          <p:nvPr/>
        </p:nvGrpSpPr>
        <p:grpSpPr>
          <a:xfrm>
            <a:off x="539552" y="4261642"/>
            <a:ext cx="6408712" cy="646331"/>
            <a:chOff x="546472" y="5472878"/>
            <a:chExt cx="6408712" cy="64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06BFAD-0EDF-DF93-567B-98F2AE729C02}"/>
                </a:ext>
              </a:extLst>
            </p:cNvPr>
            <p:cNvSpPr txBox="1"/>
            <p:nvPr/>
          </p:nvSpPr>
          <p:spPr>
            <a:xfrm>
              <a:off x="1410568" y="5565332"/>
              <a:ext cx="55446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00" dirty="0">
                  <a:solidFill>
                    <a:sysClr val="windowText" lastClr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LLM</a:t>
              </a:r>
              <a:r>
                <a:rPr lang="ko-KR" altLang="en-US" sz="1400" spc="-100" dirty="0">
                  <a:solidFill>
                    <a:sysClr val="windowText" lastClr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약점인 연산문제를 해결할 때 유용하게 활용하실 수 있습니다</a:t>
              </a:r>
              <a:r>
                <a:rPr lang="en-US" altLang="ko-KR" sz="1400" spc="-100" dirty="0">
                  <a:solidFill>
                    <a:sysClr val="windowText" lastClr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F9F4DC-8E89-216D-D8DB-A588431FF99F}"/>
                </a:ext>
              </a:extLst>
            </p:cNvPr>
            <p:cNvSpPr txBox="1"/>
            <p:nvPr/>
          </p:nvSpPr>
          <p:spPr>
            <a:xfrm>
              <a:off x="546472" y="5472878"/>
              <a:ext cx="864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spc="-100" dirty="0">
                  <a:solidFill>
                    <a:srgbClr val="7030A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Tip.</a:t>
              </a:r>
              <a:endParaRPr lang="ko-KR" altLang="en-US" sz="3600" b="1" spc="-100" dirty="0">
                <a:solidFill>
                  <a:srgbClr val="7030A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8672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A95FF-C863-3FBC-A89E-CF5E6F10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Meta</a:t>
            </a:r>
            <a:r>
              <a:rPr lang="ko-KR" altLang="en-US" dirty="0"/>
              <a:t> </a:t>
            </a:r>
            <a:r>
              <a:rPr lang="en-US" altLang="ko-KR" dirty="0"/>
              <a:t>Prompting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D9C7BF-1064-934E-B8E5-21C2AD687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48" y="807554"/>
            <a:ext cx="4184029" cy="3821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1FDDE-FFB6-925D-40ED-9844E2A0E8E8}"/>
              </a:ext>
            </a:extLst>
          </p:cNvPr>
          <p:cNvSpPr txBox="1"/>
          <p:nvPr/>
        </p:nvSpPr>
        <p:spPr>
          <a:xfrm>
            <a:off x="364285" y="514658"/>
            <a:ext cx="2623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</a:rPr>
              <a:t>https://arxiv.org/abs/2311.11482</a:t>
            </a:r>
            <a:endParaRPr lang="ko-KR" altLang="en-US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423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4FAE-9CC6-9CCD-3EE5-6A540D6F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Meta</a:t>
            </a:r>
            <a:r>
              <a:rPr lang="ko-KR" altLang="en-US" dirty="0"/>
              <a:t> </a:t>
            </a:r>
            <a:r>
              <a:rPr lang="en-US" altLang="ko-KR" dirty="0"/>
              <a:t>Prompting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F5F9F7-F172-8F50-8494-BD9D0FF2B18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23716"/>
          </a:xfrm>
        </p:spPr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 이 학습된 내용을 기반으로 사용자의</a:t>
            </a:r>
            <a:r>
              <a:rPr lang="en-US" altLang="ko-KR" dirty="0"/>
              <a:t> prompt </a:t>
            </a:r>
            <a:r>
              <a:rPr lang="ko-KR" altLang="en-US" dirty="0"/>
              <a:t>를 최적화 하는 방법론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FB1D69-7517-891C-30BE-9AE4B808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068" y="1563638"/>
            <a:ext cx="3826364" cy="18722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3B4283-B8DB-E1C7-ECF2-F05C4D2C57B7}"/>
              </a:ext>
            </a:extLst>
          </p:cNvPr>
          <p:cNvSpPr/>
          <p:nvPr/>
        </p:nvSpPr>
        <p:spPr>
          <a:xfrm>
            <a:off x="359532" y="1058418"/>
            <a:ext cx="4598572" cy="353316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56D82A-B83B-D57F-757B-5768182826C6}"/>
              </a:ext>
            </a:extLst>
          </p:cNvPr>
          <p:cNvSpPr/>
          <p:nvPr/>
        </p:nvSpPr>
        <p:spPr>
          <a:xfrm>
            <a:off x="549987" y="951570"/>
            <a:ext cx="1152128" cy="21602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예시 </a:t>
            </a:r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Prompt 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C8E9D-6156-8262-B6AF-C4FE23EA248E}"/>
              </a:ext>
            </a:extLst>
          </p:cNvPr>
          <p:cNvSpPr txBox="1"/>
          <p:nvPr/>
        </p:nvSpPr>
        <p:spPr>
          <a:xfrm>
            <a:off x="503548" y="1203598"/>
            <a:ext cx="43924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80975" algn="l"/>
              </a:tabLst>
            </a:pP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</a:t>
            </a:r>
          </a:p>
          <a:p>
            <a:pPr>
              <a:tabLst>
                <a:tab pos="180975" algn="l"/>
              </a:tabLst>
            </a:pP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원본 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prompt] =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테니스를 잘 칠 수 있는 방법은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>
              <a:tabLst>
                <a:tab pos="180975" algn="l"/>
              </a:tabLst>
            </a:pPr>
            <a:endParaRPr lang="en-US" altLang="ko-KR" sz="900" spc="-1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tabLst>
                <a:tab pos="180975" algn="l"/>
              </a:tabLst>
            </a:pP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</a:t>
            </a:r>
          </a:p>
          <a:p>
            <a:pPr>
              <a:tabLst>
                <a:tab pos="180975" algn="l"/>
              </a:tabLst>
            </a:pP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당신은 세계 최고의 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prompt engineer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행동합니다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tabLst>
                <a:tab pos="180975" algn="l"/>
              </a:tabLst>
            </a:pP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당신의 역할은 사용자가 제공한 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prompt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높은 품질의 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prompt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개선하는 일 입니다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tabLst>
                <a:tab pos="180975" algn="l"/>
              </a:tabLst>
            </a:pP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다음의 지침에 따라 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원본 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prompt]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재구성하여 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최적화된 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prompt]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생성해주세요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tabLst>
                <a:tab pos="180975" algn="l"/>
              </a:tabLst>
            </a:pPr>
            <a:endParaRPr lang="en-US" altLang="ko-KR" sz="900" spc="-1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tabLst>
                <a:tab pos="180975" algn="l"/>
              </a:tabLst>
            </a:pP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의도 파악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사용자의 궁극적인 목표와 의도를 명확히 이해하고 명시하세요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tabLst>
                <a:tab pos="180975" algn="l"/>
              </a:tabLst>
            </a:pP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맥락 확립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관련된 배경 정보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주제의 범위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필요한 전문 지식 수준을 설정하세요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tabLst>
                <a:tab pos="180975" algn="l"/>
              </a:tabLst>
            </a:pP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구체성 강화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모호한 표현을 피하고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명확하고 구체적인 지시사항을 제공하세요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tabLst>
                <a:tab pos="180975" algn="l"/>
              </a:tabLst>
            </a:pP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구조화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응답의 형식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구조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섹션을 명확히 지정하여 체계적인 출력을 유도하세요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tabLst>
                <a:tab pos="180975" algn="l"/>
              </a:tabLst>
            </a:pP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예시 제공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가능한 경우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기대하는 출력의 구체적인 예시나 </a:t>
            </a:r>
            <a:r>
              <a:rPr lang="ko-KR" altLang="en-US" sz="900" spc="-100" dirty="0" err="1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셈플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데이터를 포함하세요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tabLst>
                <a:tab pos="180975" algn="l"/>
              </a:tabLst>
            </a:pP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제한 설정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응답의 길이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복잡성 수준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사용할 기술 용어의 범위 등을 명시하세요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tabLst>
                <a:tab pos="180975" algn="l"/>
              </a:tabLst>
            </a:pP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다각적 접근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관점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시나리오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해결 방법을 고려하도록 요청하세요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tabLst>
                <a:tab pos="180975" algn="l"/>
              </a:tabLst>
            </a:pP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윤리적 고려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편함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민감한 내용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잠재적인 부작용에 대한 주의사항을 포함하세요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tabLst>
                <a:tab pos="180975" algn="l"/>
              </a:tabLst>
            </a:pP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상호작용 유도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필요한 경우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 정보나 명확화를 요청할 수 있는 옵션을 제공하세요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tabLst>
                <a:tab pos="180975" algn="l"/>
              </a:tabLst>
            </a:pP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품질 기준 설정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응답을 평가할 수 있는 구체적인 기준이나 체크리스트를 포함하세요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tabLst>
                <a:tab pos="180975" algn="l"/>
              </a:tabLst>
            </a:pPr>
            <a:endParaRPr lang="en-US" altLang="ko-KR" sz="900" spc="-1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tabLst>
                <a:tab pos="180975" algn="l"/>
              </a:tabLst>
            </a:pP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</a:t>
            </a:r>
            <a:endParaRPr lang="en-US" altLang="ko-KR" sz="900" spc="-1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tabLst>
                <a:tab pos="180975" algn="l"/>
              </a:tabLst>
            </a:pP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반드시 최적화된 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prompt 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 출력합니다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900" spc="-1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tabLst>
                <a:tab pos="180975" algn="l"/>
              </a:tabLst>
            </a:pP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최적화된 </a:t>
            </a:r>
            <a:r>
              <a:rPr lang="en-US" altLang="ko-KR" sz="900" spc="-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prompt]</a:t>
            </a:r>
          </a:p>
        </p:txBody>
      </p:sp>
    </p:spTree>
    <p:extLst>
      <p:ext uri="{BB962C8B-B14F-4D97-AF65-F5344CB8AC3E}">
        <p14:creationId xmlns:p14="http://schemas.microsoft.com/office/powerpoint/2010/main" val="2911183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C718A5D-86E2-DA7C-82CC-580F4280430A}"/>
              </a:ext>
            </a:extLst>
          </p:cNvPr>
          <p:cNvSpPr/>
          <p:nvPr/>
        </p:nvSpPr>
        <p:spPr>
          <a:xfrm>
            <a:off x="395536" y="1253051"/>
            <a:ext cx="8208912" cy="32944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267493-B0C0-7569-9209-6D89935A6BA8}"/>
              </a:ext>
            </a:extLst>
          </p:cNvPr>
          <p:cNvSpPr/>
          <p:nvPr/>
        </p:nvSpPr>
        <p:spPr>
          <a:xfrm>
            <a:off x="585991" y="1146204"/>
            <a:ext cx="1152128" cy="21602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예시 </a:t>
            </a:r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Prompt </a:t>
            </a:r>
            <a:endParaRPr lang="ko-KR" altLang="en-US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1F037F-FF06-213A-F799-F22DB510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14292"/>
            <a:ext cx="6621462" cy="276999"/>
          </a:xfrm>
        </p:spPr>
        <p:txBody>
          <a:bodyPr/>
          <a:lstStyle/>
          <a:p>
            <a:r>
              <a:rPr lang="en-US" altLang="ko-KR" dirty="0"/>
              <a:t>MRKL &amp; </a:t>
            </a:r>
            <a:r>
              <a:rPr lang="en-US" altLang="ko-KR" dirty="0" err="1"/>
              <a:t>ReAct</a:t>
            </a:r>
            <a:r>
              <a:rPr lang="en-US" altLang="ko-KR" dirty="0"/>
              <a:t> pattern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E4808-10E9-E1BA-19C2-FE29A00277E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435056"/>
          </a:xfrm>
        </p:spPr>
        <p:txBody>
          <a:bodyPr/>
          <a:lstStyle/>
          <a:p>
            <a:r>
              <a:rPr lang="en-US" altLang="ko-KR" sz="1400" dirty="0"/>
              <a:t>MRKL: modular reasoning knowledge and language</a:t>
            </a:r>
          </a:p>
          <a:p>
            <a:r>
              <a:rPr lang="en-US" altLang="ko-KR" sz="1400" dirty="0" err="1"/>
              <a:t>ReAct</a:t>
            </a:r>
            <a:r>
              <a:rPr lang="en-US" altLang="ko-KR" sz="1400" dirty="0"/>
              <a:t>: Reasoning &amp; 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693AA-16A5-482B-2E9E-492D5ADA98B0}"/>
              </a:ext>
            </a:extLst>
          </p:cNvPr>
          <p:cNvSpPr txBox="1"/>
          <p:nvPr/>
        </p:nvSpPr>
        <p:spPr>
          <a:xfrm>
            <a:off x="1040086" y="1457085"/>
            <a:ext cx="597666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우리 카페에서 제공가능한 메뉴는 아래의 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[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메뉴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]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와 같다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</a:p>
          <a:p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메뉴 이외의 주문을 할 경우 제공하지 못함에 대해 잘 설명하고 제공 가능한 메뉴를 추천해줘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</a:p>
          <a:p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그리고 답변은 꼭 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[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응답양식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] 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대로 답변해줘 </a:t>
            </a:r>
            <a:endParaRPr lang="en-US" altLang="ko-KR" sz="1000" b="0" i="0" dirty="0">
              <a:solidFill>
                <a:srgbClr val="0F0F0F"/>
              </a:solidFill>
              <a:effectLst/>
              <a:latin typeface="Söhne"/>
            </a:endParaRPr>
          </a:p>
          <a:p>
            <a:endParaRPr lang="en-US" altLang="ko-KR" sz="1000" dirty="0">
              <a:solidFill>
                <a:srgbClr val="0F0F0F"/>
              </a:solidFill>
              <a:latin typeface="Söhne"/>
            </a:endParaRPr>
          </a:p>
          <a:p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[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메뉴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] </a:t>
            </a:r>
          </a:p>
          <a:p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라떼 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3500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원 </a:t>
            </a:r>
            <a:endParaRPr lang="en-US" altLang="ko-KR" sz="1000" b="0" i="0" dirty="0">
              <a:solidFill>
                <a:srgbClr val="0F0F0F"/>
              </a:solidFill>
              <a:effectLst/>
              <a:latin typeface="Söhne"/>
            </a:endParaRPr>
          </a:p>
          <a:p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아메리카노 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2000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원 </a:t>
            </a:r>
            <a:endParaRPr lang="en-US" altLang="ko-KR" sz="1000" b="0" i="0" dirty="0">
              <a:solidFill>
                <a:srgbClr val="0F0F0F"/>
              </a:solidFill>
              <a:effectLst/>
              <a:latin typeface="Söhne"/>
            </a:endParaRPr>
          </a:p>
          <a:p>
            <a:endParaRPr lang="en-US" altLang="ko-KR" sz="1000" dirty="0">
              <a:solidFill>
                <a:srgbClr val="0F0F0F"/>
              </a:solidFill>
              <a:latin typeface="Söhne"/>
            </a:endParaRPr>
          </a:p>
          <a:p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[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응답양식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] </a:t>
            </a:r>
          </a:p>
          <a:p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- '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생각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': 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현재 상황에 대한 생각을 작성한다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</a:p>
          <a:p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- '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검토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': 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고객의 주문이 메뉴에 있는지 다시 검토한다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</a:p>
          <a:p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- '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말하기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': 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고객에게 </a:t>
            </a:r>
            <a:r>
              <a:rPr lang="ko-KR" altLang="en-US" sz="1000" b="0" i="0" dirty="0" err="1">
                <a:solidFill>
                  <a:srgbClr val="0F0F0F"/>
                </a:solidFill>
                <a:effectLst/>
                <a:latin typeface="Söhne"/>
              </a:rPr>
              <a:t>주문받은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 내용을 확인하고 </a:t>
            </a:r>
            <a:r>
              <a:rPr lang="ko-KR" altLang="en-US" sz="1000" b="0" i="0" dirty="0" err="1">
                <a:solidFill>
                  <a:srgbClr val="0F0F0F"/>
                </a:solidFill>
                <a:effectLst/>
                <a:latin typeface="Söhne"/>
              </a:rPr>
              <a:t>음료값이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 얼마인지 말해준다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</a:p>
          <a:p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- '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함수호출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': </a:t>
            </a:r>
            <a:r>
              <a:rPr lang="ko-KR" altLang="en-US" sz="1000" b="0" i="0" dirty="0" err="1">
                <a:solidFill>
                  <a:srgbClr val="0F0F0F"/>
                </a:solidFill>
                <a:effectLst/>
                <a:latin typeface="Söhne"/>
              </a:rPr>
              <a:t>음료값을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ko-KR" altLang="en-US" sz="1000" b="0" i="0" dirty="0" err="1">
                <a:solidFill>
                  <a:srgbClr val="0F0F0F"/>
                </a:solidFill>
                <a:effectLst/>
                <a:latin typeface="Söhne"/>
              </a:rPr>
              <a:t>말해줄때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 사용한 함수명과 인자를 표시해준다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단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sz="1000" b="0" i="0" dirty="0" err="1">
                <a:solidFill>
                  <a:srgbClr val="0F0F0F"/>
                </a:solidFill>
                <a:effectLst/>
                <a:latin typeface="Söhne"/>
              </a:rPr>
              <a:t>필요없을때는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N/A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라고 표기</a:t>
            </a:r>
            <a:endParaRPr lang="en-US" altLang="ko-KR" sz="1000" b="0" i="0" dirty="0">
              <a:solidFill>
                <a:srgbClr val="0F0F0F"/>
              </a:solidFill>
              <a:effectLst/>
              <a:latin typeface="Söhne"/>
            </a:endParaRPr>
          </a:p>
          <a:p>
            <a:endParaRPr lang="en-US" altLang="ko-KR" sz="1000" dirty="0">
              <a:solidFill>
                <a:srgbClr val="0F0F0F"/>
              </a:solidFill>
              <a:latin typeface="Söhne"/>
            </a:endParaRPr>
          </a:p>
          <a:p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[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함수목록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] </a:t>
            </a:r>
          </a:p>
          <a:p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- gen(order) : </a:t>
            </a:r>
            <a:r>
              <a:rPr lang="ko-KR" altLang="en-US" sz="1000" b="0" i="0" dirty="0" err="1">
                <a:solidFill>
                  <a:srgbClr val="0F0F0F"/>
                </a:solidFill>
                <a:effectLst/>
                <a:latin typeface="Söhne"/>
              </a:rPr>
              <a:t>주문받은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 음료를 </a:t>
            </a:r>
            <a:r>
              <a:rPr lang="ko-KR" altLang="en-US" sz="1000" b="0" i="0" dirty="0" err="1">
                <a:solidFill>
                  <a:srgbClr val="0F0F0F"/>
                </a:solidFill>
                <a:effectLst/>
                <a:latin typeface="Söhne"/>
              </a:rPr>
              <a:t>제작할때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 호출 </a:t>
            </a:r>
            <a:endParaRPr lang="en-US" altLang="ko-KR" sz="1000" b="0" i="0" dirty="0">
              <a:solidFill>
                <a:srgbClr val="0F0F0F"/>
              </a:solidFill>
              <a:effectLst/>
              <a:latin typeface="Söhne"/>
            </a:endParaRPr>
          </a:p>
          <a:p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- pos(order) : </a:t>
            </a:r>
            <a:r>
              <a:rPr lang="ko-KR" altLang="en-US" sz="1000" b="0" i="0" dirty="0" err="1">
                <a:solidFill>
                  <a:srgbClr val="0F0F0F"/>
                </a:solidFill>
                <a:effectLst/>
                <a:latin typeface="Söhne"/>
              </a:rPr>
              <a:t>주문받은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 음료를 </a:t>
            </a:r>
            <a:r>
              <a:rPr lang="ko-KR" altLang="en-US" sz="1000" b="0" i="0" dirty="0" err="1">
                <a:solidFill>
                  <a:srgbClr val="0F0F0F"/>
                </a:solidFill>
                <a:effectLst/>
                <a:latin typeface="Söhne"/>
              </a:rPr>
              <a:t>계산할때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 호출 </a:t>
            </a:r>
            <a:endParaRPr lang="en-US" altLang="ko-KR" sz="1000" b="0" i="0" dirty="0">
              <a:solidFill>
                <a:srgbClr val="0F0F0F"/>
              </a:solidFill>
              <a:effectLst/>
              <a:latin typeface="Söhne"/>
            </a:endParaRPr>
          </a:p>
          <a:p>
            <a:endParaRPr lang="en-US" altLang="ko-KR" sz="1000" dirty="0">
              <a:solidFill>
                <a:srgbClr val="0F0F0F"/>
              </a:solidFill>
              <a:latin typeface="Söhne"/>
            </a:endParaRPr>
          </a:p>
          <a:p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고객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: </a:t>
            </a:r>
            <a:r>
              <a:rPr lang="ko-KR" altLang="en-US" sz="1000" b="0" i="0" dirty="0">
                <a:solidFill>
                  <a:srgbClr val="0F0F0F"/>
                </a:solidFill>
                <a:effectLst/>
                <a:latin typeface="Söhne"/>
              </a:rPr>
              <a:t>아메리카노 한잔 주세요</a:t>
            </a:r>
            <a:r>
              <a:rPr lang="en-US" altLang="ko-KR" sz="1000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92148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40802" y="2044936"/>
            <a:ext cx="3465500" cy="928909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 defTabSz="684552">
              <a:lnSpc>
                <a:spcPct val="110000"/>
              </a:lnSpc>
              <a:spcAft>
                <a:spcPts val="1125"/>
              </a:spcAft>
              <a:defRPr/>
            </a:pPr>
            <a:r>
              <a:rPr lang="en-US" altLang="ko-KR" sz="5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reflection blurRad="6350" stA="17000" endPos="28000" dist="635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62147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B77F9-6F0C-EE98-FAD8-4401236C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경사하강법</a:t>
            </a:r>
            <a:endParaRPr lang="ko-KR" altLang="en-US" dirty="0"/>
          </a:p>
        </p:txBody>
      </p:sp>
      <p:pic>
        <p:nvPicPr>
          <p:cNvPr id="5" name="내용 개체 틀 4" descr="예술, 창의성이(가) 표시된 사진&#10;&#10;낮은 신뢰도로 자동 생성된 설명">
            <a:extLst>
              <a:ext uri="{FF2B5EF4-FFF2-40B4-BE49-F238E27FC236}">
                <a16:creationId xmlns:a16="http://schemas.microsoft.com/office/drawing/2014/main" id="{484BE4D9-687F-4E16-F460-D211A577DF13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1211995"/>
            <a:ext cx="3373523" cy="2736304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8C83A31-31CD-1300-8392-D9C79B571074}"/>
              </a:ext>
            </a:extLst>
          </p:cNvPr>
          <p:cNvSpPr txBox="1">
            <a:spLocks/>
          </p:cNvSpPr>
          <p:nvPr/>
        </p:nvSpPr>
        <p:spPr>
          <a:xfrm>
            <a:off x="395290" y="596013"/>
            <a:ext cx="8353424" cy="2237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250" rtl="0" eaLnBrk="1" latinLnBrk="1" hangingPunct="1">
              <a:lnSpc>
                <a:spcPct val="105000"/>
              </a:lnSpc>
              <a:spcBef>
                <a:spcPts val="0"/>
              </a:spcBef>
              <a:buFontTx/>
              <a:buNone/>
              <a:defRPr lang="en-US" altLang="ko-KR" sz="15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0" indent="-171442" algn="l" defTabSz="914250" rtl="0" eaLnBrk="1" latinLnBrk="1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indent="-171442" algn="l" defTabSz="914250" rtl="0" eaLnBrk="1" latinLnBrk="1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indent="-171442" algn="l" defTabSz="914250" rtl="0" eaLnBrk="1" latinLnBrk="1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indent="-171442" algn="l" defTabSz="914250" rtl="0" eaLnBrk="1" latinLnBrk="1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ko-KR" altLang="en-US" sz="1800" kern="1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1885856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미분값</a:t>
            </a:r>
            <a:r>
              <a:rPr lang="ko-KR" altLang="en-US" dirty="0"/>
              <a:t> </a:t>
            </a:r>
            <a:r>
              <a:rPr lang="en-US" altLang="ko-KR" dirty="0"/>
              <a:t>f′(x)</a:t>
            </a:r>
            <a:r>
              <a:rPr lang="ko-KR" altLang="en-US" dirty="0"/>
              <a:t>을 빼서 함수의 극솟값의 위치를 찾아가는 여정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BBCBD-2A64-157A-2367-BB3AB4A0ACC6}"/>
              </a:ext>
            </a:extLst>
          </p:cNvPr>
          <p:cNvSpPr txBox="1"/>
          <p:nvPr/>
        </p:nvSpPr>
        <p:spPr>
          <a:xfrm>
            <a:off x="971600" y="3768279"/>
            <a:ext cx="2690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f′(x)=0</a:t>
            </a:r>
            <a:r>
              <a:rPr lang="ko-KR" altLang="en-US" sz="1200" dirty="0">
                <a:latin typeface="+mn-ea"/>
              </a:rPr>
              <a:t>에 근사해지면 </a:t>
            </a:r>
            <a:r>
              <a:rPr lang="ko-KR" altLang="en-US" sz="1200" dirty="0" err="1">
                <a:latin typeface="+mn-ea"/>
              </a:rPr>
              <a:t>극값으로</a:t>
            </a:r>
            <a:r>
              <a:rPr lang="ko-KR" altLang="en-US" sz="1200" dirty="0">
                <a:latin typeface="+mn-ea"/>
              </a:rPr>
              <a:t> 수렴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330BD1-4A6C-39D0-A189-A4BBB99E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311610"/>
            <a:ext cx="4539299" cy="2295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918B68-14D3-FEAB-A88A-7FDF445F1B4E}"/>
              </a:ext>
            </a:extLst>
          </p:cNvPr>
          <p:cNvSpPr txBox="1"/>
          <p:nvPr/>
        </p:nvSpPr>
        <p:spPr>
          <a:xfrm>
            <a:off x="5351480" y="3768279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+mn-ea"/>
              </a:rPr>
              <a:t>기울기와 경사 하강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4014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모델의 발전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755577" y="699543"/>
            <a:ext cx="7993138" cy="223715"/>
          </a:xfrm>
        </p:spPr>
        <p:txBody>
          <a:bodyPr/>
          <a:lstStyle/>
          <a:p>
            <a:r>
              <a:rPr lang="en-US" altLang="ko-KR" dirty="0"/>
              <a:t>RNN </a:t>
            </a:r>
            <a:r>
              <a:rPr lang="ko-KR" altLang="en-US"/>
              <a:t>에서부터 </a:t>
            </a:r>
            <a:r>
              <a:rPr lang="en-US" altLang="ko-KR" dirty="0"/>
              <a:t>Transformer (Attention Is All You Need) </a:t>
            </a:r>
            <a:r>
              <a:rPr lang="ko-KR" altLang="en-US"/>
              <a:t>까지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791580" y="1617634"/>
            <a:ext cx="7295692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746212" y="1527634"/>
            <a:ext cx="180000" cy="1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1775954" y="1527634"/>
            <a:ext cx="180000" cy="1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805696" y="1527634"/>
            <a:ext cx="180000" cy="1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835438" y="1527634"/>
            <a:ext cx="180000" cy="1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865180" y="1527634"/>
            <a:ext cx="180000" cy="1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5894922" y="1527634"/>
            <a:ext cx="180000" cy="1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6924664" y="1527634"/>
            <a:ext cx="180000" cy="1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7954403" y="1527634"/>
            <a:ext cx="180000" cy="1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67544" y="1837227"/>
            <a:ext cx="684076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RNN</a:t>
            </a:r>
          </a:p>
          <a:p>
            <a:pPr algn="ctr" defTabSz="685800"/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Nature 1986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501091" y="1837227"/>
            <a:ext cx="684076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LSTM</a:t>
            </a:r>
          </a:p>
          <a:p>
            <a:pPr algn="ctr" defTabSz="685800"/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MIT 1997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534637" y="1837227"/>
            <a:ext cx="684076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Seq2Seq</a:t>
            </a:r>
          </a:p>
          <a:p>
            <a:pPr algn="ctr" defTabSz="685800"/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NIPS 2014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568182" y="1837227"/>
            <a:ext cx="684076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Attention</a:t>
            </a:r>
          </a:p>
          <a:p>
            <a:pPr algn="ctr" defTabSz="685800"/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ICLR 2015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586738" y="1837227"/>
            <a:ext cx="762360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Transformer</a:t>
            </a:r>
          </a:p>
          <a:p>
            <a:pPr algn="ctr" defTabSz="685800"/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Google 2017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635275" y="1837227"/>
            <a:ext cx="684076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GPT-1</a:t>
            </a:r>
          </a:p>
          <a:p>
            <a:pPr algn="ctr" defTabSz="685800"/>
            <a:r>
              <a:rPr lang="en-US" altLang="ko-KR" sz="900" dirty="0" err="1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OpenAI</a:t>
            </a:r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 2018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668820" y="1837227"/>
            <a:ext cx="684076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GPT-2</a:t>
            </a:r>
          </a:p>
          <a:p>
            <a:pPr algn="ctr" defTabSz="685800"/>
            <a:r>
              <a:rPr lang="en-US" altLang="ko-KR" sz="900" dirty="0" err="1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OpenAI</a:t>
            </a:r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 2019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702365" y="1837227"/>
            <a:ext cx="684076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 err="1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RoBERT</a:t>
            </a:r>
            <a:endParaRPr lang="en-US" altLang="ko-KR" sz="1000" dirty="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Meta 2019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635275" y="2233885"/>
            <a:ext cx="684076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BERT</a:t>
            </a:r>
          </a:p>
          <a:p>
            <a:pPr algn="ctr" defTabSz="685800"/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Google 2018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674712" y="2235683"/>
            <a:ext cx="684076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MS x </a:t>
            </a:r>
            <a:r>
              <a:rPr lang="en-US" altLang="ko-KR" sz="900" dirty="0" err="1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OpenAI</a:t>
            </a:r>
            <a:endParaRPr lang="en-US" altLang="ko-KR" sz="900" dirty="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2019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702365" y="2229986"/>
            <a:ext cx="684076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LXMERT</a:t>
            </a:r>
          </a:p>
          <a:p>
            <a:pPr algn="ctr" defTabSz="685800"/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MS 2019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791580" y="2953465"/>
            <a:ext cx="7295692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>
          <a:xfrm>
            <a:off x="746212" y="2863465"/>
            <a:ext cx="180000" cy="1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2548260" y="2863465"/>
            <a:ext cx="180000" cy="1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4350308" y="2863465"/>
            <a:ext cx="180000" cy="1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5616186" y="2863465"/>
            <a:ext cx="180000" cy="1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804258" y="2863465"/>
            <a:ext cx="180000" cy="1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67544" y="3173058"/>
            <a:ext cx="684076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GPT-3</a:t>
            </a:r>
          </a:p>
          <a:p>
            <a:pPr algn="ctr" defTabSz="685800"/>
            <a:r>
              <a:rPr lang="en-US" altLang="ko-KR" sz="900" dirty="0" err="1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OpenAI</a:t>
            </a:r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 2020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888416" y="3173058"/>
            <a:ext cx="684076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DALL-E</a:t>
            </a:r>
          </a:p>
          <a:p>
            <a:pPr algn="ctr" defTabSz="685800"/>
            <a:r>
              <a:rPr lang="en-US" altLang="ko-KR" sz="900" dirty="0" err="1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OpenAI</a:t>
            </a:r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 2021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689223" y="3565817"/>
            <a:ext cx="766654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 err="1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LaMDA</a:t>
            </a:r>
            <a:endParaRPr lang="en-US" altLang="ko-KR" sz="1000" dirty="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Google 2021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888416" y="3565817"/>
            <a:ext cx="684076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Copilot</a:t>
            </a:r>
          </a:p>
          <a:p>
            <a:pPr algn="ctr" defTabSz="685800"/>
            <a:r>
              <a:rPr lang="en-US" altLang="ko-KR" sz="900" dirty="0" err="1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Github</a:t>
            </a:r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 2021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083333" y="3173058"/>
            <a:ext cx="762360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OPT</a:t>
            </a:r>
          </a:p>
          <a:p>
            <a:pPr algn="ctr" defTabSz="685800"/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Meta 2022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015438" y="3973928"/>
            <a:ext cx="925550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BLOOM</a:t>
            </a:r>
          </a:p>
          <a:p>
            <a:pPr algn="ctr" defTabSz="685800"/>
            <a:r>
              <a:rPr lang="en-US" altLang="ko-KR" sz="900" dirty="0" err="1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HuggingFace</a:t>
            </a:r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 2022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400092" y="3173058"/>
            <a:ext cx="684076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 err="1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ChatGPT</a:t>
            </a:r>
            <a:endParaRPr lang="en-US" altLang="ko-KR" sz="1000" dirty="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en-US" altLang="ko-KR" sz="900" dirty="0" err="1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OpenAI</a:t>
            </a:r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 2022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6552220" y="3173058"/>
            <a:ext cx="684076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GPT-4</a:t>
            </a:r>
          </a:p>
          <a:p>
            <a:pPr algn="ctr" defTabSz="685800"/>
            <a:r>
              <a:rPr lang="en-US" altLang="ko-KR" sz="900" dirty="0" err="1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OpenAI</a:t>
            </a:r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 2023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5400092" y="3565817"/>
            <a:ext cx="684076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 err="1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Deepmind</a:t>
            </a:r>
            <a:endParaRPr lang="en-US" altLang="ko-KR" sz="1000" dirty="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Google 2022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552220" y="3565817"/>
            <a:ext cx="684076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BARD</a:t>
            </a:r>
          </a:p>
          <a:p>
            <a:pPr algn="ctr" defTabSz="685800"/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Google 2023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689223" y="3173058"/>
            <a:ext cx="766654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Transformer-X</a:t>
            </a:r>
          </a:p>
          <a:p>
            <a:pPr algn="ctr" defTabSz="685800"/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Google 2021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691109" y="3973928"/>
            <a:ext cx="764767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900" dirty="0" err="1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HyperCLOVA</a:t>
            </a:r>
            <a:endParaRPr lang="en-US" altLang="ko-KR" sz="900" dirty="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en-US" altLang="ko-KR" sz="900" dirty="0" err="1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Naver</a:t>
            </a:r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 2021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552220" y="3973928"/>
            <a:ext cx="684076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 err="1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LLaMA</a:t>
            </a:r>
            <a:endParaRPr lang="en-US" altLang="ko-KR" sz="1000" dirty="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Meta 2023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083333" y="3565817"/>
            <a:ext cx="762360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 err="1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PaLM</a:t>
            </a:r>
            <a:endParaRPr lang="en-US" altLang="ko-KR" sz="1000" dirty="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Google 2022</a:t>
            </a:r>
            <a:endParaRPr lang="ko-KR" altLang="en-US" sz="90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2E60256-DEEA-A825-D924-F89A114DD840}"/>
              </a:ext>
            </a:extLst>
          </p:cNvPr>
          <p:cNvSpPr/>
          <p:nvPr/>
        </p:nvSpPr>
        <p:spPr>
          <a:xfrm>
            <a:off x="7956446" y="2866982"/>
            <a:ext cx="180000" cy="1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BB2DA2-7C8A-BEC8-8BCD-0154E2067238}"/>
              </a:ext>
            </a:extLst>
          </p:cNvPr>
          <p:cNvSpPr/>
          <p:nvPr/>
        </p:nvSpPr>
        <p:spPr>
          <a:xfrm>
            <a:off x="7740352" y="3176575"/>
            <a:ext cx="684076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GPT-4o</a:t>
            </a:r>
          </a:p>
          <a:p>
            <a:pPr algn="ctr" defTabSz="685800"/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OpenAI 2024</a:t>
            </a:r>
            <a:endParaRPr lang="ko-KR" altLang="en-US" sz="900" dirty="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269E67-68E5-7C6C-4AC9-5F581E972EC8}"/>
              </a:ext>
            </a:extLst>
          </p:cNvPr>
          <p:cNvSpPr/>
          <p:nvPr/>
        </p:nvSpPr>
        <p:spPr>
          <a:xfrm>
            <a:off x="7740352" y="3569334"/>
            <a:ext cx="684076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Gemini Pro</a:t>
            </a:r>
          </a:p>
          <a:p>
            <a:pPr algn="ctr" defTabSz="685800"/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Google 2024</a:t>
            </a:r>
            <a:endParaRPr lang="ko-KR" altLang="en-US" sz="900" dirty="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9126AD-C630-05F0-F011-48CAB91C4D83}"/>
              </a:ext>
            </a:extLst>
          </p:cNvPr>
          <p:cNvSpPr/>
          <p:nvPr/>
        </p:nvSpPr>
        <p:spPr>
          <a:xfrm>
            <a:off x="7745234" y="3960951"/>
            <a:ext cx="684076" cy="3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685800"/>
            <a:r>
              <a:rPr lang="en-US" altLang="ko-KR" sz="10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Llama 3</a:t>
            </a:r>
          </a:p>
          <a:p>
            <a:pPr algn="ctr" defTabSz="685800"/>
            <a:r>
              <a:rPr lang="en-US" altLang="ko-KR" sz="900" dirty="0">
                <a:solidFill>
                  <a:srgbClr val="1F4E79"/>
                </a:solidFill>
                <a:latin typeface="Calibri" panose="020F0502020204030204"/>
                <a:ea typeface="맑은 고딕" panose="020B0503020000020004" pitchFamily="50" charset="-127"/>
              </a:rPr>
              <a:t>Meta 2023</a:t>
            </a:r>
            <a:endParaRPr lang="ko-KR" altLang="en-US" sz="900" dirty="0">
              <a:solidFill>
                <a:srgbClr val="1F4E79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23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 </a:t>
            </a:r>
            <a:r>
              <a:rPr lang="en-US" altLang="ko-KR" dirty="0"/>
              <a:t>(Convolutional</a:t>
            </a:r>
            <a:r>
              <a:rPr lang="ko-KR" altLang="en-US" dirty="0"/>
              <a:t> </a:t>
            </a:r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Network)</a:t>
            </a:r>
            <a:endParaRPr lang="ko-KR" altLang="en-US" dirty="0"/>
          </a:p>
        </p:txBody>
      </p:sp>
      <p:sp>
        <p:nvSpPr>
          <p:cNvPr id="32" name="내용 개체 틀 3">
            <a:extLst>
              <a:ext uri="{FF2B5EF4-FFF2-40B4-BE49-F238E27FC236}">
                <a16:creationId xmlns:a16="http://schemas.microsoft.com/office/drawing/2014/main" id="{F704BC26-EAF2-7C38-3F5C-66A7B05BB3F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90" y="596013"/>
            <a:ext cx="8353424" cy="223716"/>
          </a:xfrm>
        </p:spPr>
        <p:txBody>
          <a:bodyPr/>
          <a:lstStyle/>
          <a:p>
            <a:r>
              <a:rPr lang="ko-KR" altLang="en-US" dirty="0" err="1"/>
              <a:t>합성곱을</a:t>
            </a:r>
            <a:r>
              <a:rPr lang="ko-KR" altLang="en-US" dirty="0"/>
              <a:t> 통해 </a:t>
            </a:r>
            <a:r>
              <a:rPr lang="en-US" altLang="ko-KR" dirty="0"/>
              <a:t>input </a:t>
            </a:r>
            <a:r>
              <a:rPr lang="ko-KR" altLang="en-US" dirty="0"/>
              <a:t>의 특징을 찾아가는 방식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E1B332-0445-2904-0036-D3CF17927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53" y="881048"/>
            <a:ext cx="6120680" cy="14386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C0C3A4-788F-F50B-4EAF-01259C96B3B0}"/>
              </a:ext>
            </a:extLst>
          </p:cNvPr>
          <p:cNvSpPr/>
          <p:nvPr/>
        </p:nvSpPr>
        <p:spPr>
          <a:xfrm>
            <a:off x="1446597" y="2289192"/>
            <a:ext cx="4032448" cy="252028"/>
          </a:xfrm>
          <a:prstGeom prst="rect">
            <a:avLst/>
          </a:prstGeom>
          <a:solidFill>
            <a:srgbClr val="4F7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altLang="ko-KR" sz="1400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Feature Extractor</a:t>
            </a:r>
            <a:endParaRPr lang="ko-KR" altLang="en-US" sz="1400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8D4C44-EE0C-E373-19E2-07D3D0D5A97E}"/>
              </a:ext>
            </a:extLst>
          </p:cNvPr>
          <p:cNvSpPr/>
          <p:nvPr/>
        </p:nvSpPr>
        <p:spPr>
          <a:xfrm>
            <a:off x="5911792" y="2289192"/>
            <a:ext cx="1800200" cy="252028"/>
          </a:xfrm>
          <a:prstGeom prst="rect">
            <a:avLst/>
          </a:prstGeom>
          <a:solidFill>
            <a:srgbClr val="4F7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altLang="ko-KR" sz="1400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Classifier</a:t>
            </a:r>
            <a:endParaRPr lang="ko-KR" altLang="en-US" sz="1400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70D9E9-8132-8ADC-4B9F-57881039C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64" y="3337284"/>
            <a:ext cx="4027504" cy="12961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CC7A6C-7847-8C1F-9E69-8429F6C91FA2}"/>
              </a:ext>
            </a:extLst>
          </p:cNvPr>
          <p:cNvSpPr txBox="1"/>
          <p:nvPr/>
        </p:nvSpPr>
        <p:spPr>
          <a:xfrm>
            <a:off x="899592" y="2662253"/>
            <a:ext cx="46810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46" indent="-171446" defTabSz="914378">
              <a:buFontTx/>
              <a:buChar char="-"/>
            </a:pPr>
            <a:r>
              <a:rPr lang="en-US" altLang="ko-KR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Filter </a:t>
            </a:r>
            <a:r>
              <a:rPr lang="ko-KR" altLang="en-US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가 </a:t>
            </a:r>
            <a:r>
              <a:rPr lang="en-US" altLang="ko-KR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input</a:t>
            </a:r>
            <a:r>
              <a:rPr lang="ko-KR" altLang="en-US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의 모든 영역을 슬라이딩 하면서 </a:t>
            </a:r>
            <a:r>
              <a:rPr lang="ko-KR" altLang="en-US" sz="1000" dirty="0" err="1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합성곱을</a:t>
            </a:r>
            <a:r>
              <a:rPr lang="ko-KR" altLang="en-US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계산하여 특징 맵 생성</a:t>
            </a:r>
            <a:endParaRPr lang="en-US" altLang="ko-KR" sz="10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171446" indent="-171446" defTabSz="914378">
              <a:buFontTx/>
              <a:buChar char="-"/>
            </a:pPr>
            <a:r>
              <a:rPr lang="en-US" altLang="ko-KR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Filter </a:t>
            </a:r>
            <a:r>
              <a:rPr lang="ko-KR" altLang="en-US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사이에서 내적</a:t>
            </a:r>
            <a:r>
              <a:rPr lang="en-US" altLang="ko-KR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(dot product) </a:t>
            </a:r>
            <a:r>
              <a:rPr lang="ko-KR" altLang="en-US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계산하여 각 위치의 결과 계산</a:t>
            </a:r>
            <a:endParaRPr lang="en-US" altLang="ko-KR" sz="10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171446" indent="-171446" defTabSz="914378">
              <a:buFontTx/>
              <a:buChar char="-"/>
            </a:pPr>
            <a:r>
              <a:rPr lang="ko-KR" altLang="en-US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계산된 결과내 </a:t>
            </a:r>
            <a:r>
              <a:rPr lang="en-US" altLang="ko-KR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max pooling </a:t>
            </a:r>
            <a:r>
              <a:rPr lang="ko-KR" altLang="en-US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하여 특징으로 표현</a:t>
            </a:r>
            <a:endParaRPr lang="en-US" altLang="ko-KR" sz="10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20E12E-4A2B-8833-C094-C0A94EABA527}"/>
              </a:ext>
            </a:extLst>
          </p:cNvPr>
          <p:cNvSpPr txBox="1"/>
          <p:nvPr/>
        </p:nvSpPr>
        <p:spPr>
          <a:xfrm>
            <a:off x="5911792" y="2662253"/>
            <a:ext cx="24801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46" indent="-171446" defTabSz="914378">
              <a:buFontTx/>
              <a:buChar char="-"/>
            </a:pPr>
            <a:r>
              <a:rPr lang="ko-KR" altLang="en-US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추출된 특징으로 분류 수행</a:t>
            </a:r>
            <a:endParaRPr lang="en-US" altLang="ko-KR" sz="10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171446" indent="-171446" defTabSz="914378">
              <a:buFontTx/>
              <a:buChar char="-"/>
            </a:pPr>
            <a:r>
              <a:rPr lang="en-US" altLang="ko-KR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Flatten layer</a:t>
            </a:r>
            <a:br>
              <a:rPr lang="en-US" altLang="ko-KR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: N</a:t>
            </a:r>
            <a:r>
              <a:rPr lang="ko-KR" altLang="en-US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차원의 데이터를 </a:t>
            </a:r>
            <a:r>
              <a:rPr lang="en-US" altLang="ko-KR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차원 배열로 변환</a:t>
            </a:r>
            <a:endParaRPr lang="en-US" altLang="ko-KR" sz="10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DE9FB2B-1BE7-A8F1-2067-7AB9EAB33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792" y="3745120"/>
            <a:ext cx="2541150" cy="8219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B4687C-8026-A0E5-8461-801AAB6F0DCF}"/>
              </a:ext>
            </a:extLst>
          </p:cNvPr>
          <p:cNvSpPr txBox="1"/>
          <p:nvPr/>
        </p:nvSpPr>
        <p:spPr>
          <a:xfrm>
            <a:off x="5077603" y="3956041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Cf)</a:t>
            </a:r>
          </a:p>
          <a:p>
            <a:pPr defTabSz="914378"/>
            <a:r>
              <a:rPr lang="en-US" altLang="ko-KR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차원</a:t>
            </a:r>
            <a:endParaRPr lang="en-US" altLang="ko-KR" sz="10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4B7357-804B-609E-E225-45EEAF41C6DF}"/>
              </a:ext>
            </a:extLst>
          </p:cNvPr>
          <p:cNvSpPr txBox="1"/>
          <p:nvPr/>
        </p:nvSpPr>
        <p:spPr>
          <a:xfrm>
            <a:off x="2931562" y="4589073"/>
            <a:ext cx="1896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Filter</a:t>
            </a:r>
            <a:r>
              <a:rPr lang="ko-KR" altLang="en-US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=</a:t>
            </a:r>
            <a:r>
              <a:rPr lang="ko-KR" altLang="en-US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kernel, </a:t>
            </a:r>
            <a:r>
              <a:rPr lang="ko-KR" altLang="en-US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슬라이딩 </a:t>
            </a:r>
            <a:r>
              <a:rPr lang="en-US" altLang="ko-KR" sz="1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= stride</a:t>
            </a:r>
          </a:p>
        </p:txBody>
      </p:sp>
    </p:spTree>
    <p:extLst>
      <p:ext uri="{BB962C8B-B14F-4D97-AF65-F5344CB8AC3E}">
        <p14:creationId xmlns:p14="http://schemas.microsoft.com/office/powerpoint/2010/main" val="185619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</a:rPr>
              <a:t>RNN </a:t>
            </a:r>
            <a:r>
              <a:rPr lang="en-US" altLang="ko-KR" sz="16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</a:rPr>
              <a:t>(Recurrent Neural Network)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23716"/>
          </a:xfrm>
        </p:spPr>
        <p:txBody>
          <a:bodyPr/>
          <a:lstStyle/>
          <a:p>
            <a:r>
              <a:rPr lang="en-US" altLang="ko-KR" dirty="0"/>
              <a:t>RNN </a:t>
            </a:r>
            <a:r>
              <a:rPr lang="ko-KR" altLang="en-US" dirty="0"/>
              <a:t>의 기본 컨셉 및 이슈</a:t>
            </a: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2225994-80DD-5EEB-1E00-90D1A496F140}"/>
              </a:ext>
            </a:extLst>
          </p:cNvPr>
          <p:cNvGrpSpPr/>
          <p:nvPr/>
        </p:nvGrpSpPr>
        <p:grpSpPr>
          <a:xfrm>
            <a:off x="921042" y="3002631"/>
            <a:ext cx="2111475" cy="1726518"/>
            <a:chOff x="757162" y="1240932"/>
            <a:chExt cx="2111475" cy="1726518"/>
          </a:xfrm>
        </p:grpSpPr>
        <p:sp>
          <p:nvSpPr>
            <p:cNvPr id="6" name="타원 5"/>
            <p:cNvSpPr/>
            <p:nvPr/>
          </p:nvSpPr>
          <p:spPr>
            <a:xfrm>
              <a:off x="1703995" y="228498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99883" y="1782408"/>
              <a:ext cx="288022" cy="180000"/>
            </a:xfrm>
            <a:prstGeom prst="rect">
              <a:avLst/>
            </a:prstGeom>
            <a:solidFill>
              <a:srgbClr val="C9DBF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1F4E79"/>
                  </a:solidFill>
                </a:rPr>
                <a:t>A</a:t>
              </a:r>
              <a:endParaRPr lang="ko-KR" altLang="en-US" sz="1200">
                <a:solidFill>
                  <a:srgbClr val="1F4E79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49984" y="1782408"/>
              <a:ext cx="288022" cy="180000"/>
            </a:xfrm>
            <a:prstGeom prst="rect">
              <a:avLst/>
            </a:prstGeom>
            <a:solidFill>
              <a:srgbClr val="C9DBF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1F4E79"/>
                  </a:solidFill>
                </a:rPr>
                <a:t>A</a:t>
              </a:r>
              <a:endParaRPr lang="ko-KR" altLang="en-US" sz="1200">
                <a:solidFill>
                  <a:srgbClr val="1F4E79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703995" y="1276856"/>
              <a:ext cx="180000" cy="180000"/>
            </a:xfrm>
            <a:prstGeom prst="ellipse">
              <a:avLst/>
            </a:prstGeom>
            <a:solidFill>
              <a:srgbClr val="D8EAD2"/>
            </a:solidFill>
            <a:ln>
              <a:solidFill>
                <a:srgbClr val="D8E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1359923" y="1860223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rot="16200000">
              <a:off x="1679060" y="2109858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 rot="16200000">
              <a:off x="1679060" y="1595983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287915" y="1852920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/>
                <a:t>W</a:t>
              </a:r>
              <a:r>
                <a:rPr lang="en-US" altLang="ko-KR" sz="900" dirty="0" err="1"/>
                <a:t>h</a:t>
              </a:r>
              <a:endParaRPr lang="ko-KR" altLang="en-US" sz="10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91981" y="2038583"/>
              <a:ext cx="3481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/>
                <a:t>W</a:t>
              </a:r>
              <a:r>
                <a:rPr lang="en-US" altLang="ko-KR" sz="900" dirty="0" err="1"/>
                <a:t>x</a:t>
              </a:r>
              <a:endParaRPr lang="ko-KR" alt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83762" y="1495803"/>
              <a:ext cx="3513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/>
                <a:t>W</a:t>
              </a:r>
              <a:r>
                <a:rPr lang="en-US" altLang="ko-KR" sz="900" dirty="0" err="1"/>
                <a:t>y</a:t>
              </a:r>
              <a:endParaRPr lang="ko-KR" altLang="en-US" sz="10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98054" y="1606999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h</a:t>
              </a:r>
              <a:r>
                <a:rPr lang="en-US" altLang="ko-KR" sz="900" dirty="0">
                  <a:solidFill>
                    <a:srgbClr val="FF0000"/>
                  </a:solidFill>
                </a:rPr>
                <a:t>t-1</a:t>
              </a:r>
              <a:endParaRPr lang="ko-KR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99983" y="1672900"/>
              <a:ext cx="3449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h</a:t>
              </a:r>
              <a:r>
                <a:rPr lang="en-US" altLang="ko-KR" sz="900" dirty="0">
                  <a:solidFill>
                    <a:srgbClr val="FF0000"/>
                  </a:solidFill>
                </a:rPr>
                <a:t>-1</a:t>
              </a:r>
              <a:endParaRPr lang="ko-KR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54243" y="2242318"/>
              <a:ext cx="2904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/>
                <a:t>X</a:t>
              </a:r>
              <a:r>
                <a:rPr lang="en-US" altLang="ko-KR" sz="900" dirty="0" err="1"/>
                <a:t>t</a:t>
              </a:r>
              <a:endParaRPr lang="ko-KR" altLang="en-US" sz="10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49984" y="1240932"/>
              <a:ext cx="2856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/>
                <a:t>Y</a:t>
              </a:r>
              <a:r>
                <a:rPr lang="en-US" altLang="ko-KR" sz="900" dirty="0" err="1"/>
                <a:t>t</a:t>
              </a:r>
              <a:endParaRPr lang="ko-KR" altLang="en-US" sz="10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7162" y="2567340"/>
              <a:ext cx="21114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/>
                <a:t>은닉층</a:t>
              </a:r>
              <a:r>
                <a:rPr lang="en-US" altLang="ko-KR" sz="1000" dirty="0"/>
                <a:t>  </a:t>
              </a:r>
              <a:r>
                <a:rPr lang="en-US" altLang="ko-KR" sz="1000" dirty="0" err="1"/>
                <a:t>h</a:t>
              </a:r>
              <a:r>
                <a:rPr lang="en-US" altLang="ko-KR" sz="700" dirty="0" err="1"/>
                <a:t>t</a:t>
              </a:r>
              <a:r>
                <a:rPr lang="en-US" altLang="ko-KR" sz="1000" dirty="0"/>
                <a:t> = </a:t>
              </a:r>
              <a:r>
                <a:rPr lang="en-US" altLang="ko-KR" sz="1000" dirty="0" err="1"/>
                <a:t>tanh</a:t>
              </a:r>
              <a:r>
                <a:rPr lang="en-US" altLang="ko-KR" sz="1000" dirty="0"/>
                <a:t>(</a:t>
              </a:r>
              <a:r>
                <a:rPr lang="en-US" altLang="ko-KR" sz="1000" dirty="0" err="1"/>
                <a:t>W</a:t>
              </a:r>
              <a:r>
                <a:rPr lang="en-US" altLang="ko-KR" sz="700" dirty="0" err="1"/>
                <a:t>x</a:t>
              </a:r>
              <a:r>
                <a:rPr lang="en-US" altLang="ko-KR" sz="1000" dirty="0" err="1"/>
                <a:t>X</a:t>
              </a:r>
              <a:r>
                <a:rPr lang="en-US" altLang="ko-KR" sz="700" dirty="0" err="1"/>
                <a:t>t</a:t>
              </a:r>
              <a:r>
                <a:rPr lang="en-US" altLang="ko-KR" sz="1000" dirty="0"/>
                <a:t> + W</a:t>
              </a:r>
              <a:r>
                <a:rPr lang="en-US" altLang="ko-KR" sz="700" dirty="0"/>
                <a:t>h</a:t>
              </a:r>
              <a:r>
                <a:rPr lang="en-US" altLang="ko-KR" sz="1000" dirty="0"/>
                <a:t>h</a:t>
              </a:r>
              <a:r>
                <a:rPr lang="en-US" altLang="ko-KR" sz="700" dirty="0"/>
                <a:t>t-1</a:t>
              </a:r>
              <a:r>
                <a:rPr lang="en-US" altLang="ko-KR" sz="1000" dirty="0"/>
                <a:t> + b)</a:t>
              </a:r>
            </a:p>
            <a:p>
              <a:r>
                <a:rPr lang="ko-KR" altLang="en-US" sz="1000" dirty="0" err="1"/>
                <a:t>출력층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 </a:t>
              </a:r>
              <a:r>
                <a:rPr lang="en-US" altLang="ko-KR" sz="1000" dirty="0" err="1"/>
                <a:t>y</a:t>
              </a:r>
              <a:r>
                <a:rPr lang="en-US" altLang="ko-KR" sz="700" dirty="0" err="1"/>
                <a:t>t</a:t>
              </a:r>
              <a:r>
                <a:rPr lang="en-US" altLang="ko-KR" sz="1000" dirty="0"/>
                <a:t> = f(</a:t>
              </a:r>
              <a:r>
                <a:rPr lang="en-US" altLang="ko-KR" sz="1000" dirty="0" err="1"/>
                <a:t>W</a:t>
              </a:r>
              <a:r>
                <a:rPr lang="en-US" altLang="ko-KR" sz="700" dirty="0" err="1"/>
                <a:t>y</a:t>
              </a:r>
              <a:r>
                <a:rPr lang="en-US" altLang="ko-KR" sz="1000" dirty="0" err="1"/>
                <a:t>h</a:t>
              </a:r>
              <a:r>
                <a:rPr lang="en-US" altLang="ko-KR" sz="700" dirty="0" err="1"/>
                <a:t>t</a:t>
              </a:r>
              <a:r>
                <a:rPr lang="en-US" altLang="ko-KR" sz="1000" dirty="0"/>
                <a:t> + b)</a:t>
              </a:r>
              <a:endParaRPr lang="ko-KR" altLang="en-US" sz="1000" dirty="0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22A67BAB-A0E7-9300-3B16-37FB7506BA9E}"/>
              </a:ext>
            </a:extLst>
          </p:cNvPr>
          <p:cNvGrpSpPr/>
          <p:nvPr/>
        </p:nvGrpSpPr>
        <p:grpSpPr>
          <a:xfrm>
            <a:off x="3920738" y="3002631"/>
            <a:ext cx="4118311" cy="1059573"/>
            <a:chOff x="3924341" y="2754109"/>
            <a:chExt cx="4118311" cy="1059573"/>
          </a:xfrm>
        </p:grpSpPr>
        <p:sp>
          <p:nvSpPr>
            <p:cNvPr id="29" name="타원 28"/>
            <p:cNvSpPr/>
            <p:nvPr/>
          </p:nvSpPr>
          <p:spPr>
            <a:xfrm>
              <a:off x="3978352" y="3633682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4520441" y="3633682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5062529" y="3633682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24341" y="3195827"/>
              <a:ext cx="288022" cy="180000"/>
            </a:xfrm>
            <a:prstGeom prst="rect">
              <a:avLst/>
            </a:prstGeom>
            <a:solidFill>
              <a:srgbClr val="C9DBF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1F4E79"/>
                  </a:solidFill>
                </a:rPr>
                <a:t>A</a:t>
              </a:r>
              <a:endParaRPr lang="ko-KR" altLang="en-US" sz="1200">
                <a:solidFill>
                  <a:srgbClr val="1F4E79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66430" y="3195827"/>
              <a:ext cx="288022" cy="180000"/>
            </a:xfrm>
            <a:prstGeom prst="rect">
              <a:avLst/>
            </a:prstGeom>
            <a:solidFill>
              <a:srgbClr val="C9DBF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1F4E79"/>
                  </a:solidFill>
                </a:rPr>
                <a:t>A</a:t>
              </a:r>
              <a:endParaRPr lang="ko-KR" altLang="en-US" sz="1200">
                <a:solidFill>
                  <a:srgbClr val="1F4E79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008518" y="3195827"/>
              <a:ext cx="288022" cy="180000"/>
            </a:xfrm>
            <a:prstGeom prst="rect">
              <a:avLst/>
            </a:prstGeom>
            <a:solidFill>
              <a:srgbClr val="C9DBF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1F4E79"/>
                  </a:solidFill>
                </a:rPr>
                <a:t>A</a:t>
              </a:r>
              <a:endParaRPr lang="ko-KR" altLang="en-US" sz="1200">
                <a:solidFill>
                  <a:srgbClr val="1F4E79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3978352" y="2757972"/>
              <a:ext cx="180000" cy="180000"/>
            </a:xfrm>
            <a:prstGeom prst="ellipse">
              <a:avLst/>
            </a:prstGeom>
            <a:solidFill>
              <a:srgbClr val="D8EAD2"/>
            </a:solidFill>
            <a:ln>
              <a:solidFill>
                <a:srgbClr val="D8E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4520441" y="2757972"/>
              <a:ext cx="180000" cy="180000"/>
            </a:xfrm>
            <a:prstGeom prst="ellipse">
              <a:avLst/>
            </a:prstGeom>
            <a:solidFill>
              <a:srgbClr val="D8EAD2"/>
            </a:solidFill>
            <a:ln>
              <a:solidFill>
                <a:srgbClr val="D8E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5062529" y="2757972"/>
              <a:ext cx="180000" cy="180000"/>
            </a:xfrm>
            <a:prstGeom prst="ellipse">
              <a:avLst/>
            </a:prstGeom>
            <a:solidFill>
              <a:srgbClr val="D8EAD2"/>
            </a:solidFill>
            <a:ln>
              <a:solidFill>
                <a:srgbClr val="D8E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4240588" y="3273642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4778629" y="3273642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/>
            <p:nvPr/>
          </p:nvCxnSpPr>
          <p:spPr>
            <a:xfrm rot="16200000">
              <a:off x="3955446" y="3494576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rot="16200000">
              <a:off x="4495506" y="3494576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/>
            <p:nvPr/>
          </p:nvCxnSpPr>
          <p:spPr>
            <a:xfrm rot="16200000">
              <a:off x="5035566" y="3494576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/>
            <p:nvPr/>
          </p:nvCxnSpPr>
          <p:spPr>
            <a:xfrm rot="16200000">
              <a:off x="3955446" y="3052709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/>
            <p:nvPr/>
          </p:nvCxnSpPr>
          <p:spPr>
            <a:xfrm rot="16200000">
              <a:off x="4495506" y="3052709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 rot="16200000">
              <a:off x="5035566" y="3052709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/>
            <p:cNvSpPr/>
            <p:nvPr/>
          </p:nvSpPr>
          <p:spPr>
            <a:xfrm>
              <a:off x="5612397" y="3631275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558386" y="3193420"/>
              <a:ext cx="288022" cy="180000"/>
            </a:xfrm>
            <a:prstGeom prst="rect">
              <a:avLst/>
            </a:prstGeom>
            <a:solidFill>
              <a:srgbClr val="C9DBF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1F4E79"/>
                  </a:solidFill>
                </a:rPr>
                <a:t>A</a:t>
              </a:r>
              <a:endParaRPr lang="ko-KR" altLang="en-US" sz="1200">
                <a:solidFill>
                  <a:srgbClr val="1F4E79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5612397" y="2755565"/>
              <a:ext cx="180000" cy="180000"/>
            </a:xfrm>
            <a:prstGeom prst="ellipse">
              <a:avLst/>
            </a:prstGeom>
            <a:solidFill>
              <a:srgbClr val="D8EAD2"/>
            </a:solidFill>
            <a:ln>
              <a:solidFill>
                <a:srgbClr val="D8E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>
              <a:off x="5328497" y="3271235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 rot="16200000">
              <a:off x="5585434" y="3492169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rot="16200000">
              <a:off x="5585434" y="3050302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/>
            <p:cNvSpPr/>
            <p:nvPr/>
          </p:nvSpPr>
          <p:spPr>
            <a:xfrm>
              <a:off x="6174596" y="363222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6716685" y="363222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120585" y="3194371"/>
              <a:ext cx="288022" cy="180000"/>
            </a:xfrm>
            <a:prstGeom prst="rect">
              <a:avLst/>
            </a:prstGeom>
            <a:solidFill>
              <a:srgbClr val="C9DBF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1F4E79"/>
                  </a:solidFill>
                </a:rPr>
                <a:t>A</a:t>
              </a:r>
              <a:endParaRPr lang="ko-KR" altLang="en-US" sz="1200">
                <a:solidFill>
                  <a:srgbClr val="1F4E79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6662674" y="3194371"/>
              <a:ext cx="288022" cy="180000"/>
            </a:xfrm>
            <a:prstGeom prst="rect">
              <a:avLst/>
            </a:prstGeom>
            <a:solidFill>
              <a:srgbClr val="C9DBF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1F4E79"/>
                  </a:solidFill>
                </a:rPr>
                <a:t>A</a:t>
              </a:r>
              <a:endParaRPr lang="ko-KR" altLang="en-US" sz="1200" dirty="0">
                <a:solidFill>
                  <a:srgbClr val="1F4E79"/>
                </a:solidFill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6174596" y="2756516"/>
              <a:ext cx="180000" cy="180000"/>
            </a:xfrm>
            <a:prstGeom prst="ellipse">
              <a:avLst/>
            </a:prstGeom>
            <a:solidFill>
              <a:srgbClr val="D8EAD2"/>
            </a:solidFill>
            <a:ln>
              <a:solidFill>
                <a:srgbClr val="D8E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6716685" y="2756516"/>
              <a:ext cx="180000" cy="180000"/>
            </a:xfrm>
            <a:prstGeom prst="ellipse">
              <a:avLst/>
            </a:prstGeom>
            <a:solidFill>
              <a:srgbClr val="D8EAD2"/>
            </a:solidFill>
            <a:ln>
              <a:solidFill>
                <a:srgbClr val="D8E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9" name="직선 화살표 연결선 68"/>
            <p:cNvCxnSpPr/>
            <p:nvPr/>
          </p:nvCxnSpPr>
          <p:spPr>
            <a:xfrm>
              <a:off x="6409800" y="3272186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/>
            <p:cNvCxnSpPr/>
            <p:nvPr/>
          </p:nvCxnSpPr>
          <p:spPr>
            <a:xfrm rot="16200000">
              <a:off x="6151690" y="3493120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/>
            <p:nvPr/>
          </p:nvCxnSpPr>
          <p:spPr>
            <a:xfrm rot="16200000">
              <a:off x="6691750" y="3493120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/>
            <p:nvPr/>
          </p:nvCxnSpPr>
          <p:spPr>
            <a:xfrm rot="16200000">
              <a:off x="6151690" y="3051253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/>
            <p:nvPr/>
          </p:nvCxnSpPr>
          <p:spPr>
            <a:xfrm rot="16200000">
              <a:off x="6691750" y="3051253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타원 76"/>
            <p:cNvSpPr/>
            <p:nvPr/>
          </p:nvSpPr>
          <p:spPr>
            <a:xfrm>
              <a:off x="7808641" y="3629819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7754630" y="3191964"/>
              <a:ext cx="288022" cy="180000"/>
            </a:xfrm>
            <a:prstGeom prst="rect">
              <a:avLst/>
            </a:prstGeom>
            <a:solidFill>
              <a:srgbClr val="C9DBF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1F4E79"/>
                  </a:solidFill>
                </a:rPr>
                <a:t>A</a:t>
              </a:r>
              <a:endParaRPr lang="ko-KR" altLang="en-US" sz="1200">
                <a:solidFill>
                  <a:srgbClr val="1F4E79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7808641" y="2754109"/>
              <a:ext cx="180000" cy="180000"/>
            </a:xfrm>
            <a:prstGeom prst="ellipse">
              <a:avLst/>
            </a:prstGeom>
            <a:solidFill>
              <a:srgbClr val="D8EAD2"/>
            </a:solidFill>
            <a:ln>
              <a:solidFill>
                <a:srgbClr val="D8E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0" name="직선 화살표 연결선 79"/>
            <p:cNvCxnSpPr/>
            <p:nvPr/>
          </p:nvCxnSpPr>
          <p:spPr>
            <a:xfrm>
              <a:off x="7524741" y="3269779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/>
            <p:nvPr/>
          </p:nvCxnSpPr>
          <p:spPr>
            <a:xfrm rot="16200000">
              <a:off x="7781678" y="3490713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/>
            <p:nvPr/>
          </p:nvCxnSpPr>
          <p:spPr>
            <a:xfrm rot="16200000">
              <a:off x="7781678" y="3048846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/>
            <p:nvPr/>
          </p:nvCxnSpPr>
          <p:spPr>
            <a:xfrm>
              <a:off x="5876052" y="3272166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/>
            <p:nvPr/>
          </p:nvCxnSpPr>
          <p:spPr>
            <a:xfrm flipV="1">
              <a:off x="7020685" y="3268905"/>
              <a:ext cx="504056" cy="3281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/>
          <p:cNvSpPr txBox="1"/>
          <p:nvPr/>
        </p:nvSpPr>
        <p:spPr>
          <a:xfrm>
            <a:off x="3906746" y="4274345"/>
            <a:ext cx="4419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 </a:t>
            </a:r>
            <a:r>
              <a:rPr lang="ko-KR" altLang="en-US" sz="1000"/>
              <a:t>과거 </a:t>
            </a:r>
            <a:r>
              <a:rPr lang="ko-KR" altLang="en-US" sz="1000" dirty="0"/>
              <a:t>정보</a:t>
            </a:r>
            <a:r>
              <a:rPr lang="en-US" altLang="ko-KR" sz="1000" dirty="0"/>
              <a:t>(input)</a:t>
            </a:r>
            <a:r>
              <a:rPr lang="ko-KR" altLang="en-US" sz="1000"/>
              <a:t>가 길어질 수록 초기 </a:t>
            </a:r>
            <a:r>
              <a:rPr lang="en-US" altLang="ko-KR" sz="1000" dirty="0"/>
              <a:t>input </a:t>
            </a:r>
            <a:r>
              <a:rPr lang="ko-KR" altLang="en-US" sz="1000"/>
              <a:t>에 대한 기억</a:t>
            </a:r>
            <a:r>
              <a:rPr lang="en-US" altLang="ko-KR" sz="1000" dirty="0"/>
              <a:t>(h) </a:t>
            </a:r>
            <a:r>
              <a:rPr lang="ko-KR" altLang="en-US" sz="1000"/>
              <a:t>이 희미해져간다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- </a:t>
            </a:r>
            <a:r>
              <a:rPr lang="ko-KR" altLang="en-US" sz="1000"/>
              <a:t>순차 입력만 가능하다보니 병렬처리가 불가능 하다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D35CB01-386E-DBC4-C751-1695DA44CA1E}"/>
              </a:ext>
            </a:extLst>
          </p:cNvPr>
          <p:cNvGrpSpPr/>
          <p:nvPr/>
        </p:nvGrpSpPr>
        <p:grpSpPr>
          <a:xfrm>
            <a:off x="648145" y="1121936"/>
            <a:ext cx="2502382" cy="1530594"/>
            <a:chOff x="518419" y="3243408"/>
            <a:chExt cx="2502382" cy="15305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4D64AD6-5F4B-B084-8CE9-E241864E5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583" y="3556700"/>
              <a:ext cx="2061783" cy="95279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88287F-6F19-97A8-ED78-6AE70B77975D}"/>
                </a:ext>
              </a:extLst>
            </p:cNvPr>
            <p:cNvSpPr txBox="1"/>
            <p:nvPr/>
          </p:nvSpPr>
          <p:spPr>
            <a:xfrm>
              <a:off x="518419" y="4527781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Input</a:t>
              </a:r>
              <a:endParaRPr lang="ko-KR" altLang="en-US" sz="1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B65D6A-4B3B-38B9-C6A4-40D6ECCD3875}"/>
                </a:ext>
              </a:extLst>
            </p:cNvPr>
            <p:cNvSpPr txBox="1"/>
            <p:nvPr/>
          </p:nvSpPr>
          <p:spPr>
            <a:xfrm>
              <a:off x="1470818" y="4527781"/>
              <a:ext cx="5597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Hidden</a:t>
              </a:r>
              <a:endParaRPr lang="ko-KR" altLang="en-US" sz="10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6F0ED7-5E76-D060-0C60-E68F5B5472D9}"/>
                </a:ext>
              </a:extLst>
            </p:cNvPr>
            <p:cNvSpPr txBox="1"/>
            <p:nvPr/>
          </p:nvSpPr>
          <p:spPr>
            <a:xfrm>
              <a:off x="2462635" y="4527781"/>
              <a:ext cx="5581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Output</a:t>
              </a:r>
              <a:endParaRPr lang="ko-KR" altLang="en-US" sz="10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1902AA-58A7-C0BC-211A-DA1C57DE6A33}"/>
                </a:ext>
              </a:extLst>
            </p:cNvPr>
            <p:cNvSpPr txBox="1"/>
            <p:nvPr/>
          </p:nvSpPr>
          <p:spPr>
            <a:xfrm>
              <a:off x="768583" y="3243408"/>
              <a:ext cx="20617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Cf) Feedforward Neural Network</a:t>
              </a:r>
              <a:endParaRPr lang="ko-KR" altLang="en-US" sz="1100" dirty="0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1CE9B8-A736-190F-EE77-A8EE790F404E}"/>
              </a:ext>
            </a:extLst>
          </p:cNvPr>
          <p:cNvGrpSpPr/>
          <p:nvPr/>
        </p:nvGrpSpPr>
        <p:grpSpPr>
          <a:xfrm>
            <a:off x="4177081" y="1101686"/>
            <a:ext cx="3556602" cy="1055710"/>
            <a:chOff x="4177081" y="1101686"/>
            <a:chExt cx="3556602" cy="105571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D7CEECC-21D5-E9E5-178E-77ADC3F770E3}"/>
                </a:ext>
              </a:extLst>
            </p:cNvPr>
            <p:cNvSpPr/>
            <p:nvPr/>
          </p:nvSpPr>
          <p:spPr>
            <a:xfrm>
              <a:off x="5267414" y="197739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37F7F2F-903E-0B50-1788-A9561686057C}"/>
                </a:ext>
              </a:extLst>
            </p:cNvPr>
            <p:cNvSpPr/>
            <p:nvPr/>
          </p:nvSpPr>
          <p:spPr>
            <a:xfrm>
              <a:off x="5809503" y="197739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0AF89E7-B25C-E55E-A024-D7EF472E2733}"/>
                </a:ext>
              </a:extLst>
            </p:cNvPr>
            <p:cNvSpPr/>
            <p:nvPr/>
          </p:nvSpPr>
          <p:spPr>
            <a:xfrm>
              <a:off x="6351591" y="197739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8C17BF0-AAEE-5772-75E6-6163943FB263}"/>
                </a:ext>
              </a:extLst>
            </p:cNvPr>
            <p:cNvSpPr/>
            <p:nvPr/>
          </p:nvSpPr>
          <p:spPr>
            <a:xfrm>
              <a:off x="7499672" y="197739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79E464A-ED6F-228F-A0FB-443797C0C2E7}"/>
                </a:ext>
              </a:extLst>
            </p:cNvPr>
            <p:cNvSpPr/>
            <p:nvPr/>
          </p:nvSpPr>
          <p:spPr>
            <a:xfrm>
              <a:off x="5213403" y="1539541"/>
              <a:ext cx="288022" cy="180000"/>
            </a:xfrm>
            <a:prstGeom prst="rect">
              <a:avLst/>
            </a:prstGeom>
            <a:solidFill>
              <a:srgbClr val="C9DBF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1F4E79"/>
                  </a:solidFill>
                </a:rPr>
                <a:t>A</a:t>
              </a:r>
              <a:endParaRPr lang="ko-KR" altLang="en-US" sz="1200">
                <a:solidFill>
                  <a:srgbClr val="1F4E79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9960849-F1FF-5A17-1D05-D5033C8B3A94}"/>
                </a:ext>
              </a:extLst>
            </p:cNvPr>
            <p:cNvSpPr/>
            <p:nvPr/>
          </p:nvSpPr>
          <p:spPr>
            <a:xfrm>
              <a:off x="5755492" y="1539541"/>
              <a:ext cx="288022" cy="180000"/>
            </a:xfrm>
            <a:prstGeom prst="rect">
              <a:avLst/>
            </a:prstGeom>
            <a:solidFill>
              <a:srgbClr val="C9DBF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1F4E79"/>
                  </a:solidFill>
                </a:rPr>
                <a:t>A</a:t>
              </a:r>
              <a:endParaRPr lang="ko-KR" altLang="en-US" sz="1200">
                <a:solidFill>
                  <a:srgbClr val="1F4E79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2C9718F-CF6F-ED44-26F2-1A7ED7DD3477}"/>
                </a:ext>
              </a:extLst>
            </p:cNvPr>
            <p:cNvSpPr/>
            <p:nvPr/>
          </p:nvSpPr>
          <p:spPr>
            <a:xfrm>
              <a:off x="6297580" y="1539541"/>
              <a:ext cx="288022" cy="180000"/>
            </a:xfrm>
            <a:prstGeom prst="rect">
              <a:avLst/>
            </a:prstGeom>
            <a:solidFill>
              <a:srgbClr val="C9DBF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1F4E79"/>
                  </a:solidFill>
                </a:rPr>
                <a:t>A</a:t>
              </a:r>
              <a:endParaRPr lang="ko-KR" altLang="en-US" sz="1200">
                <a:solidFill>
                  <a:srgbClr val="1F4E79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896D60A-2089-A873-E164-13EA6F8EAC82}"/>
                </a:ext>
              </a:extLst>
            </p:cNvPr>
            <p:cNvSpPr/>
            <p:nvPr/>
          </p:nvSpPr>
          <p:spPr>
            <a:xfrm>
              <a:off x="7445661" y="1539541"/>
              <a:ext cx="288022" cy="180000"/>
            </a:xfrm>
            <a:prstGeom prst="rect">
              <a:avLst/>
            </a:prstGeom>
            <a:solidFill>
              <a:srgbClr val="C9DBF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1F4E79"/>
                  </a:solidFill>
                </a:rPr>
                <a:t>A</a:t>
              </a:r>
              <a:endParaRPr lang="ko-KR" altLang="en-US" sz="1200">
                <a:solidFill>
                  <a:srgbClr val="1F4E79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A0C9F8B-50F5-A4A0-C5F5-D5A445D55B35}"/>
                </a:ext>
              </a:extLst>
            </p:cNvPr>
            <p:cNvSpPr/>
            <p:nvPr/>
          </p:nvSpPr>
          <p:spPr>
            <a:xfrm>
              <a:off x="5267414" y="1101686"/>
              <a:ext cx="180000" cy="180000"/>
            </a:xfrm>
            <a:prstGeom prst="ellipse">
              <a:avLst/>
            </a:prstGeom>
            <a:solidFill>
              <a:srgbClr val="D8EAD2"/>
            </a:solidFill>
            <a:ln>
              <a:solidFill>
                <a:srgbClr val="D8E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A9A2BCD-D7F7-25BB-622E-ABF3C6FAF44E}"/>
                </a:ext>
              </a:extLst>
            </p:cNvPr>
            <p:cNvSpPr/>
            <p:nvPr/>
          </p:nvSpPr>
          <p:spPr>
            <a:xfrm>
              <a:off x="5809503" y="1101686"/>
              <a:ext cx="180000" cy="180000"/>
            </a:xfrm>
            <a:prstGeom prst="ellipse">
              <a:avLst/>
            </a:prstGeom>
            <a:solidFill>
              <a:srgbClr val="D8EAD2"/>
            </a:solidFill>
            <a:ln>
              <a:solidFill>
                <a:srgbClr val="D8E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FCB0637-FC51-0B94-EE0A-521639324C35}"/>
                </a:ext>
              </a:extLst>
            </p:cNvPr>
            <p:cNvSpPr/>
            <p:nvPr/>
          </p:nvSpPr>
          <p:spPr>
            <a:xfrm>
              <a:off x="6351591" y="1101686"/>
              <a:ext cx="180000" cy="180000"/>
            </a:xfrm>
            <a:prstGeom prst="ellipse">
              <a:avLst/>
            </a:prstGeom>
            <a:solidFill>
              <a:srgbClr val="D8EAD2"/>
            </a:solidFill>
            <a:ln>
              <a:solidFill>
                <a:srgbClr val="D8E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7D2AE4F-0394-92A3-8ADC-FDB58BE78989}"/>
                </a:ext>
              </a:extLst>
            </p:cNvPr>
            <p:cNvSpPr/>
            <p:nvPr/>
          </p:nvSpPr>
          <p:spPr>
            <a:xfrm>
              <a:off x="7499672" y="1101686"/>
              <a:ext cx="180000" cy="180000"/>
            </a:xfrm>
            <a:prstGeom prst="ellipse">
              <a:avLst/>
            </a:prstGeom>
            <a:solidFill>
              <a:srgbClr val="D8EAD2"/>
            </a:solidFill>
            <a:ln>
              <a:solidFill>
                <a:srgbClr val="D8E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52E27FA-FFC4-9081-395D-797002BE2D91}"/>
                </a:ext>
              </a:extLst>
            </p:cNvPr>
            <p:cNvCxnSpPr/>
            <p:nvPr/>
          </p:nvCxnSpPr>
          <p:spPr>
            <a:xfrm>
              <a:off x="5529650" y="1617356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70703B6F-FB93-326B-77FE-8C9B6939411A}"/>
                </a:ext>
              </a:extLst>
            </p:cNvPr>
            <p:cNvCxnSpPr/>
            <p:nvPr/>
          </p:nvCxnSpPr>
          <p:spPr>
            <a:xfrm>
              <a:off x="6067691" y="1617356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0895E652-0DFA-B40A-9936-0BB4D2970063}"/>
                </a:ext>
              </a:extLst>
            </p:cNvPr>
            <p:cNvCxnSpPr/>
            <p:nvPr/>
          </p:nvCxnSpPr>
          <p:spPr>
            <a:xfrm>
              <a:off x="7039799" y="1617356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52D847ED-CA00-3D5F-E9C6-A725D79EE4FC}"/>
                </a:ext>
              </a:extLst>
            </p:cNvPr>
            <p:cNvCxnSpPr/>
            <p:nvPr/>
          </p:nvCxnSpPr>
          <p:spPr>
            <a:xfrm>
              <a:off x="6761585" y="1617356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EFF06684-5915-4E7C-9BDE-C0B97350841C}"/>
                </a:ext>
              </a:extLst>
            </p:cNvPr>
            <p:cNvCxnSpPr/>
            <p:nvPr/>
          </p:nvCxnSpPr>
          <p:spPr>
            <a:xfrm rot="16200000">
              <a:off x="5244508" y="1838290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D699EB77-62B7-53E0-B1AA-0886A1C1E4CF}"/>
                </a:ext>
              </a:extLst>
            </p:cNvPr>
            <p:cNvCxnSpPr/>
            <p:nvPr/>
          </p:nvCxnSpPr>
          <p:spPr>
            <a:xfrm rot="16200000">
              <a:off x="5784568" y="1838290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BCA2EEEB-92BE-A8E0-675F-991B2C7456B5}"/>
                </a:ext>
              </a:extLst>
            </p:cNvPr>
            <p:cNvCxnSpPr/>
            <p:nvPr/>
          </p:nvCxnSpPr>
          <p:spPr>
            <a:xfrm rot="16200000">
              <a:off x="6324628" y="1838290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A3FA4843-83CB-C01E-8BB1-15C62B7E6ED4}"/>
                </a:ext>
              </a:extLst>
            </p:cNvPr>
            <p:cNvCxnSpPr/>
            <p:nvPr/>
          </p:nvCxnSpPr>
          <p:spPr>
            <a:xfrm rot="16200000">
              <a:off x="7476756" y="1838290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65B3FE1D-02F8-F7FD-E311-D92D96454CAB}"/>
                </a:ext>
              </a:extLst>
            </p:cNvPr>
            <p:cNvCxnSpPr/>
            <p:nvPr/>
          </p:nvCxnSpPr>
          <p:spPr>
            <a:xfrm rot="16200000">
              <a:off x="5244508" y="1396423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4BD08391-7829-F7F9-176E-875F8182A4F1}"/>
                </a:ext>
              </a:extLst>
            </p:cNvPr>
            <p:cNvCxnSpPr/>
            <p:nvPr/>
          </p:nvCxnSpPr>
          <p:spPr>
            <a:xfrm rot="16200000">
              <a:off x="5784568" y="1396423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15D42267-6B08-D06D-DFD0-25BEB881021E}"/>
                </a:ext>
              </a:extLst>
            </p:cNvPr>
            <p:cNvCxnSpPr/>
            <p:nvPr/>
          </p:nvCxnSpPr>
          <p:spPr>
            <a:xfrm rot="16200000">
              <a:off x="6324628" y="1396423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2B15D09E-E13E-A4F0-408F-D2BE2D7D5B21}"/>
                </a:ext>
              </a:extLst>
            </p:cNvPr>
            <p:cNvCxnSpPr/>
            <p:nvPr/>
          </p:nvCxnSpPr>
          <p:spPr>
            <a:xfrm rot="16200000">
              <a:off x="7476756" y="1396423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63ECE687-6F88-7691-D0FD-1F3AFE4BF542}"/>
                </a:ext>
              </a:extLst>
            </p:cNvPr>
            <p:cNvSpPr/>
            <p:nvPr/>
          </p:nvSpPr>
          <p:spPr>
            <a:xfrm>
              <a:off x="4552240" y="197739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D2DB162-7526-F0C1-FDD2-0243FAB2710F}"/>
                </a:ext>
              </a:extLst>
            </p:cNvPr>
            <p:cNvSpPr/>
            <p:nvPr/>
          </p:nvSpPr>
          <p:spPr>
            <a:xfrm>
              <a:off x="4498229" y="1539541"/>
              <a:ext cx="288022" cy="180000"/>
            </a:xfrm>
            <a:prstGeom prst="rect">
              <a:avLst/>
            </a:prstGeom>
            <a:solidFill>
              <a:srgbClr val="C9DBF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1F4E79"/>
                  </a:solidFill>
                </a:rPr>
                <a:t>A</a:t>
              </a:r>
              <a:endParaRPr lang="ko-KR" altLang="en-US" sz="1200">
                <a:solidFill>
                  <a:srgbClr val="1F4E79"/>
                </a:solidFill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68B99F8F-C6CF-72C1-4502-9A2E359C0109}"/>
                </a:ext>
              </a:extLst>
            </p:cNvPr>
            <p:cNvSpPr/>
            <p:nvPr/>
          </p:nvSpPr>
          <p:spPr>
            <a:xfrm>
              <a:off x="4552240" y="1101686"/>
              <a:ext cx="180000" cy="180000"/>
            </a:xfrm>
            <a:prstGeom prst="ellipse">
              <a:avLst/>
            </a:prstGeom>
            <a:solidFill>
              <a:srgbClr val="D8EAD2"/>
            </a:solidFill>
            <a:ln>
              <a:solidFill>
                <a:srgbClr val="D8EA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D3FA5462-611B-7FFD-722D-9E082B8E4E75}"/>
                </a:ext>
              </a:extLst>
            </p:cNvPr>
            <p:cNvCxnSpPr/>
            <p:nvPr/>
          </p:nvCxnSpPr>
          <p:spPr>
            <a:xfrm rot="16200000">
              <a:off x="4529334" y="1838290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1C914466-135A-34B2-0732-C69AC637F06B}"/>
                </a:ext>
              </a:extLst>
            </p:cNvPr>
            <p:cNvCxnSpPr/>
            <p:nvPr/>
          </p:nvCxnSpPr>
          <p:spPr>
            <a:xfrm rot="16200000">
              <a:off x="4529334" y="1396423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원호 95">
              <a:extLst>
                <a:ext uri="{FF2B5EF4-FFF2-40B4-BE49-F238E27FC236}">
                  <a16:creationId xmlns:a16="http://schemas.microsoft.com/office/drawing/2014/main" id="{13CF1468-B623-0A02-247B-E2006CAFC4F7}"/>
                </a:ext>
              </a:extLst>
            </p:cNvPr>
            <p:cNvSpPr/>
            <p:nvPr/>
          </p:nvSpPr>
          <p:spPr>
            <a:xfrm>
              <a:off x="4177081" y="1466594"/>
              <a:ext cx="407976" cy="370777"/>
            </a:xfrm>
            <a:prstGeom prst="arc">
              <a:avLst>
                <a:gd name="adj1" fmla="val 2147024"/>
                <a:gd name="adj2" fmla="val 18547425"/>
              </a:avLst>
            </a:prstGeom>
            <a:ln>
              <a:solidFill>
                <a:schemeClr val="tx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8827A352-8DB6-0843-CBB5-E4E79197A7D7}"/>
                </a:ext>
              </a:extLst>
            </p:cNvPr>
            <p:cNvCxnSpPr/>
            <p:nvPr/>
          </p:nvCxnSpPr>
          <p:spPr>
            <a:xfrm>
              <a:off x="4933165" y="1608498"/>
              <a:ext cx="136222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B045BCC0-E68E-A86D-88F6-42C38C6D9203}"/>
                </a:ext>
              </a:extLst>
            </p:cNvPr>
            <p:cNvCxnSpPr/>
            <p:nvPr/>
          </p:nvCxnSpPr>
          <p:spPr>
            <a:xfrm>
              <a:off x="4933165" y="1657351"/>
              <a:ext cx="136222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4F4704B-746E-6936-14D0-2B6D4345DAC5}"/>
              </a:ext>
            </a:extLst>
          </p:cNvPr>
          <p:cNvSpPr txBox="1"/>
          <p:nvPr/>
        </p:nvSpPr>
        <p:spPr>
          <a:xfrm>
            <a:off x="5104266" y="600913"/>
            <a:ext cx="1701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Recurrent Neural Network</a:t>
            </a:r>
            <a:endParaRPr lang="ko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F97B212-0FD9-4288-506A-ED5D129D2729}"/>
              </a:ext>
            </a:extLst>
          </p:cNvPr>
          <p:cNvSpPr txBox="1"/>
          <p:nvPr/>
        </p:nvSpPr>
        <p:spPr>
          <a:xfrm>
            <a:off x="4177081" y="2210088"/>
            <a:ext cx="3844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과거 정보</a:t>
            </a:r>
            <a:r>
              <a:rPr lang="en-US" altLang="ko-KR" sz="1000" dirty="0"/>
              <a:t>(input)</a:t>
            </a:r>
            <a:r>
              <a:rPr lang="ko-KR" altLang="en-US" sz="1000" dirty="0"/>
              <a:t>에 대한 기억과 새로 들어온 정보를 함께 고려하여</a:t>
            </a:r>
            <a:endParaRPr lang="en-US" altLang="ko-KR" sz="1000" dirty="0"/>
          </a:p>
          <a:p>
            <a:r>
              <a:rPr lang="ko-KR" altLang="en-US" sz="1000" dirty="0"/>
              <a:t>앞뒤 맥락에 대한 이해를 바탕으로 신경망을 학습</a:t>
            </a:r>
          </a:p>
        </p:txBody>
      </p:sp>
    </p:spTree>
    <p:extLst>
      <p:ext uri="{BB962C8B-B14F-4D97-AF65-F5344CB8AC3E}">
        <p14:creationId xmlns:p14="http://schemas.microsoft.com/office/powerpoint/2010/main" val="2665182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</a:t>
            </a:r>
            <a:r>
              <a:rPr lang="en-US" altLang="ko-KR" sz="1600" dirty="0"/>
              <a:t>(Recurrent Neural Network)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23716"/>
          </a:xfrm>
        </p:spPr>
        <p:txBody>
          <a:bodyPr/>
          <a:lstStyle/>
          <a:p>
            <a:r>
              <a:rPr lang="ko-KR" altLang="en-US" dirty="0"/>
              <a:t>순차적 데이터</a:t>
            </a:r>
            <a:r>
              <a:rPr lang="en-US" altLang="ko-KR" dirty="0"/>
              <a:t>(Sequential Data) </a:t>
            </a:r>
            <a:r>
              <a:rPr lang="ko-KR" altLang="en-US"/>
              <a:t>처리를 위한 </a:t>
            </a:r>
            <a:r>
              <a:rPr lang="en-US" altLang="ko-KR" dirty="0"/>
              <a:t>NN</a:t>
            </a: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727678" y="1063283"/>
            <a:ext cx="3844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과거 정보</a:t>
            </a:r>
            <a:r>
              <a:rPr lang="en-US" altLang="ko-KR" sz="1000" dirty="0"/>
              <a:t>(input)</a:t>
            </a:r>
            <a:r>
              <a:rPr lang="ko-KR" altLang="en-US" sz="1000" dirty="0"/>
              <a:t>에 대한 기억과 새로 들어온 정보를 함께 고려하여</a:t>
            </a:r>
            <a:endParaRPr lang="en-US" altLang="ko-KR" sz="1000" dirty="0"/>
          </a:p>
          <a:p>
            <a:r>
              <a:rPr lang="ko-KR" altLang="en-US" sz="1000" dirty="0"/>
              <a:t>앞뒤 맥락에 대한 이해를 바탕으로 신경망을 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8360E5-B02C-9696-9E4C-C61029FB5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45" y="2229172"/>
            <a:ext cx="2263558" cy="18259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14A3823-D0CE-953D-064D-0B5CC66FC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091" y="1981907"/>
            <a:ext cx="2590010" cy="20732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289C04-E680-4613-26A0-505DB411323B}"/>
              </a:ext>
            </a:extLst>
          </p:cNvPr>
          <p:cNvSpPr txBox="1"/>
          <p:nvPr/>
        </p:nvSpPr>
        <p:spPr>
          <a:xfrm>
            <a:off x="1836131" y="1829062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기본 </a:t>
            </a:r>
            <a:r>
              <a:rPr lang="en-US" altLang="ko-KR" sz="1000" dirty="0"/>
              <a:t>RNN</a:t>
            </a:r>
            <a:endParaRPr lang="ko-KR" altLang="en-US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7FB6AE-34A4-CCFA-EFCB-EEEBE68096BE}"/>
              </a:ext>
            </a:extLst>
          </p:cNvPr>
          <p:cNvSpPr txBox="1"/>
          <p:nvPr/>
        </p:nvSpPr>
        <p:spPr>
          <a:xfrm>
            <a:off x="4728379" y="1607747"/>
            <a:ext cx="1895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LSTM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-apple-system"/>
              </a:rPr>
              <a:t>(Long Short Term-Memory)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31A3C4-CFEB-CB6E-5C9D-EC5E73956B52}"/>
              </a:ext>
            </a:extLst>
          </p:cNvPr>
          <p:cNvSpPr txBox="1"/>
          <p:nvPr/>
        </p:nvSpPr>
        <p:spPr>
          <a:xfrm>
            <a:off x="7144758" y="3273286"/>
            <a:ext cx="894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gate :</a:t>
            </a:r>
          </a:p>
          <a:p>
            <a:r>
              <a:rPr lang="en-US" altLang="ko-KR" sz="1000" dirty="0"/>
              <a:t> - forget gate</a:t>
            </a:r>
          </a:p>
          <a:p>
            <a:r>
              <a:rPr lang="en-US" altLang="ko-KR" sz="1000" dirty="0"/>
              <a:t> - input gate</a:t>
            </a:r>
          </a:p>
          <a:p>
            <a:r>
              <a:rPr lang="en-US" altLang="ko-KR" sz="1000" dirty="0"/>
              <a:t> - output gate</a:t>
            </a:r>
            <a:endParaRPr lang="ko-KR" altLang="en-US" sz="1000" dirty="0"/>
          </a:p>
        </p:txBody>
      </p:sp>
      <p:sp>
        <p:nvSpPr>
          <p:cNvPr id="48" name="모서리가 둥근 직사각형 8">
            <a:extLst>
              <a:ext uri="{FF2B5EF4-FFF2-40B4-BE49-F238E27FC236}">
                <a16:creationId xmlns:a16="http://schemas.microsoft.com/office/drawing/2014/main" id="{C355BB14-8A71-994A-1699-962643900BEC}"/>
              </a:ext>
            </a:extLst>
          </p:cNvPr>
          <p:cNvSpPr/>
          <p:nvPr/>
        </p:nvSpPr>
        <p:spPr>
          <a:xfrm>
            <a:off x="5465215" y="2586861"/>
            <a:ext cx="324161" cy="900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ADAE108-BCC1-52BE-3F81-0B5348FD6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636" y="4273133"/>
            <a:ext cx="1850652" cy="31484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27041DE-50BB-66DA-A8B2-46C209882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412" y="4146533"/>
            <a:ext cx="1867079" cy="44144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DE4C31B-65ED-A04A-60F2-65499C325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9746" y="2176087"/>
            <a:ext cx="1848285" cy="396595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35219C-3915-B620-CE6B-7C0213CE7D79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6744751" y="2374385"/>
            <a:ext cx="234995" cy="164072"/>
          </a:xfrm>
          <a:prstGeom prst="straightConnector1">
            <a:avLst/>
          </a:prstGeom>
          <a:ln>
            <a:solidFill>
              <a:srgbClr val="FF42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13DB55-1005-0786-7815-5ADCBF70A2D2}"/>
              </a:ext>
            </a:extLst>
          </p:cNvPr>
          <p:cNvGrpSpPr/>
          <p:nvPr/>
        </p:nvGrpSpPr>
        <p:grpSpPr>
          <a:xfrm>
            <a:off x="5490276" y="104194"/>
            <a:ext cx="3386310" cy="953687"/>
            <a:chOff x="1697102" y="3687874"/>
            <a:chExt cx="4310263" cy="117694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77F460-E43F-7D9D-44E9-CE8B100CE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3390"/>
            <a:stretch/>
          </p:blipFill>
          <p:spPr>
            <a:xfrm>
              <a:off x="1697102" y="3687874"/>
              <a:ext cx="2846699" cy="115837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A5BC893-8B89-9D2D-42EC-8665BDBD0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6414"/>
            <a:stretch/>
          </p:blipFill>
          <p:spPr>
            <a:xfrm>
              <a:off x="4572000" y="3706437"/>
              <a:ext cx="1435365" cy="1158379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89D7DA7-00B4-3D50-42A5-CCCE6B502361}"/>
              </a:ext>
            </a:extLst>
          </p:cNvPr>
          <p:cNvSpPr txBox="1"/>
          <p:nvPr/>
        </p:nvSpPr>
        <p:spPr>
          <a:xfrm>
            <a:off x="7222347" y="2487390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기억 셀</a:t>
            </a:r>
            <a:r>
              <a:rPr lang="en-US" altLang="ko-KR" sz="1000" dirty="0"/>
              <a:t>(cell</a:t>
            </a:r>
            <a:r>
              <a:rPr lang="ko-KR" altLang="en-US" sz="1000" dirty="0"/>
              <a:t> </a:t>
            </a:r>
            <a:r>
              <a:rPr lang="en-US" altLang="ko-KR" sz="1000" dirty="0"/>
              <a:t>state)</a:t>
            </a:r>
            <a:endParaRPr lang="ko-KR" altLang="en-US" sz="1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D44EDDB-0A17-0932-276C-E9DD11599A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7930" y="2954414"/>
            <a:ext cx="381053" cy="181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70F2B3D-30C0-8B4F-7F5A-8C42D5DB8673}"/>
              </a:ext>
            </a:extLst>
          </p:cNvPr>
          <p:cNvSpPr txBox="1"/>
          <p:nvPr/>
        </p:nvSpPr>
        <p:spPr>
          <a:xfrm>
            <a:off x="7569715" y="2941386"/>
            <a:ext cx="939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: Sigmoid Gate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7223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755576" y="699542"/>
            <a:ext cx="7993138" cy="223716"/>
          </a:xfrm>
        </p:spPr>
        <p:txBody>
          <a:bodyPr/>
          <a:lstStyle/>
          <a:p>
            <a:r>
              <a:rPr lang="en-US" altLang="ko-KR" dirty="0"/>
              <a:t>RNN, LSTM </a:t>
            </a:r>
            <a:r>
              <a:rPr lang="ko-KR" altLang="en-US"/>
              <a:t>의 이슈를 해결하기위해 제안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2"/>
          </p:nvPr>
        </p:nvSpPr>
        <p:spPr>
          <a:xfrm>
            <a:off x="395288" y="1275606"/>
            <a:ext cx="7993138" cy="387798"/>
          </a:xfrm>
        </p:spPr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seq2seq </a:t>
            </a:r>
            <a:r>
              <a:rPr lang="ko-KR" altLang="en-US"/>
              <a:t>모델은 </a:t>
            </a:r>
            <a:r>
              <a:rPr lang="en-US" altLang="ko-KR" dirty="0"/>
              <a:t>decoder </a:t>
            </a:r>
            <a:r>
              <a:rPr lang="ko-KR" altLang="en-US"/>
              <a:t>가 </a:t>
            </a:r>
            <a:r>
              <a:rPr lang="en-US" altLang="ko-KR" dirty="0"/>
              <a:t>encoder </a:t>
            </a:r>
            <a:r>
              <a:rPr lang="ko-KR" altLang="en-US"/>
              <a:t>의 마지막 은닉상태</a:t>
            </a:r>
            <a:r>
              <a:rPr lang="en-US" altLang="ko-KR" dirty="0"/>
              <a:t>(</a:t>
            </a:r>
            <a:r>
              <a:rPr lang="ko-KR" altLang="en-US"/>
              <a:t>백터</a:t>
            </a:r>
            <a:r>
              <a:rPr lang="en-US" altLang="ko-KR" dirty="0"/>
              <a:t>) </a:t>
            </a:r>
            <a:r>
              <a:rPr lang="ko-KR" altLang="en-US"/>
              <a:t>만을 </a:t>
            </a:r>
            <a:r>
              <a:rPr lang="en-US" altLang="ko-KR" dirty="0"/>
              <a:t>input </a:t>
            </a:r>
            <a:r>
              <a:rPr lang="ko-KR" altLang="en-US"/>
              <a:t>으로 받음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q1. </a:t>
            </a:r>
            <a:r>
              <a:rPr lang="ko-KR" altLang="en-US"/>
              <a:t>입력이 매우 긴 문장일때 </a:t>
            </a:r>
            <a:r>
              <a:rPr lang="en-US" altLang="ko-KR" dirty="0"/>
              <a:t>encoder </a:t>
            </a:r>
            <a:r>
              <a:rPr lang="ko-KR" altLang="en-US"/>
              <a:t>마지막 백터 하나가 모든 정보를 표현할 수 있나</a:t>
            </a:r>
            <a:r>
              <a:rPr lang="en-US" altLang="ko-KR" dirty="0"/>
              <a:t>?</a:t>
            </a:r>
          </a:p>
        </p:txBody>
      </p:sp>
      <p:grpSp>
        <p:nvGrpSpPr>
          <p:cNvPr id="69" name="그룹 68"/>
          <p:cNvGrpSpPr/>
          <p:nvPr/>
        </p:nvGrpSpPr>
        <p:grpSpPr>
          <a:xfrm>
            <a:off x="239835" y="2175706"/>
            <a:ext cx="4891237" cy="1860713"/>
            <a:chOff x="1552971" y="2007181"/>
            <a:chExt cx="4891237" cy="1860713"/>
          </a:xfrm>
        </p:grpSpPr>
        <p:sp>
          <p:nvSpPr>
            <p:cNvPr id="8" name="직사각형 7"/>
            <p:cNvSpPr/>
            <p:nvPr/>
          </p:nvSpPr>
          <p:spPr>
            <a:xfrm>
              <a:off x="4457038" y="3182695"/>
              <a:ext cx="288022" cy="180000"/>
            </a:xfrm>
            <a:prstGeom prst="rect">
              <a:avLst/>
            </a:prstGeom>
            <a:solidFill>
              <a:srgbClr val="C9DBF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1F4E79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999127" y="3182695"/>
              <a:ext cx="288022" cy="180000"/>
            </a:xfrm>
            <a:prstGeom prst="rect">
              <a:avLst/>
            </a:prstGeom>
            <a:solidFill>
              <a:srgbClr val="C9DBF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1F4E79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541215" y="3182695"/>
              <a:ext cx="288022" cy="180000"/>
            </a:xfrm>
            <a:prstGeom prst="rect">
              <a:avLst/>
            </a:prstGeom>
            <a:solidFill>
              <a:srgbClr val="C9DBF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1F4E79"/>
                </a:solidFill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4773285" y="3260510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5311326" y="3260510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rot="16200000">
              <a:off x="4488143" y="3481444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rot="16200000">
              <a:off x="5028203" y="3481444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rot="16200000">
              <a:off x="5568263" y="3481444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rot="16200000">
              <a:off x="4488143" y="3039577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rot="16200000">
              <a:off x="5028203" y="3039577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 rot="16200000">
              <a:off x="5568263" y="3039577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6091083" y="3180288"/>
              <a:ext cx="288022" cy="180000"/>
            </a:xfrm>
            <a:prstGeom prst="rect">
              <a:avLst/>
            </a:prstGeom>
            <a:solidFill>
              <a:srgbClr val="C9DBF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1F4E79"/>
                </a:solidFill>
              </a:endParaRP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>
              <a:off x="5861194" y="3258103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rot="16200000">
              <a:off x="6118131" y="3479037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rot="16200000">
              <a:off x="6118131" y="3037170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>
              <a:off x="1750836" y="3197275"/>
              <a:ext cx="288022" cy="180000"/>
            </a:xfrm>
            <a:prstGeom prst="rect">
              <a:avLst/>
            </a:prstGeom>
            <a:solidFill>
              <a:srgbClr val="C9DBF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1F4E79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92925" y="3197275"/>
              <a:ext cx="288022" cy="180000"/>
            </a:xfrm>
            <a:prstGeom prst="rect">
              <a:avLst/>
            </a:prstGeom>
            <a:solidFill>
              <a:srgbClr val="C9DBF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1F4E79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835013" y="3197275"/>
              <a:ext cx="288022" cy="180000"/>
            </a:xfrm>
            <a:prstGeom prst="rect">
              <a:avLst/>
            </a:prstGeom>
            <a:solidFill>
              <a:srgbClr val="C9DBF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1F4E79"/>
                </a:solidFill>
              </a:endParaRP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>
              <a:off x="2067083" y="3275090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2605124" y="3275090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 rot="16200000">
              <a:off x="1781941" y="3496024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 rot="16200000">
              <a:off x="2322001" y="3496024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rot="16200000">
              <a:off x="2862061" y="3496024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3384881" y="3194868"/>
              <a:ext cx="288022" cy="180000"/>
            </a:xfrm>
            <a:prstGeom prst="rect">
              <a:avLst/>
            </a:prstGeom>
            <a:solidFill>
              <a:srgbClr val="C9DBF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50" dirty="0">
                  <a:solidFill>
                    <a:srgbClr val="1F4E79"/>
                  </a:solidFill>
                </a:rPr>
                <a:t>h3</a:t>
              </a:r>
              <a:endParaRPr lang="ko-KR" altLang="en-US" sz="1050" dirty="0">
                <a:solidFill>
                  <a:srgbClr val="1F4E79"/>
                </a:solidFill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3154992" y="3272683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/>
            <p:nvPr/>
          </p:nvCxnSpPr>
          <p:spPr>
            <a:xfrm rot="16200000">
              <a:off x="3411929" y="3493617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/>
            <p:nvPr/>
          </p:nvCxnSpPr>
          <p:spPr>
            <a:xfrm rot="16200000">
              <a:off x="3411929" y="3051750"/>
              <a:ext cx="225842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3386387" y="2486753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W</a:t>
              </a:r>
              <a:endParaRPr lang="ko-KR" altLang="en-US" sz="1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756886" y="3621673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A</a:t>
              </a:r>
              <a:endParaRPr lang="ko-KR" alt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306461" y="362167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B</a:t>
              </a:r>
              <a:endParaRPr lang="ko-KR" altLang="en-US" sz="10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52830" y="3621673"/>
              <a:ext cx="2535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C</a:t>
              </a:r>
              <a:endParaRPr lang="ko-KR" altLang="en-US" sz="10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25588" y="3621673"/>
              <a:ext cx="3914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EOS</a:t>
              </a:r>
              <a:endParaRPr lang="ko-KR" altLang="en-US" sz="10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490714" y="2486754"/>
              <a:ext cx="2519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X</a:t>
              </a:r>
              <a:endParaRPr lang="ko-KR" altLang="en-US" sz="1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97970" y="2486754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Y</a:t>
              </a:r>
              <a:endParaRPr lang="ko-KR" altLang="en-US" sz="10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540528" y="2486754"/>
              <a:ext cx="2455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Z</a:t>
              </a:r>
              <a:endParaRPr lang="ko-KR" altLang="en-US" sz="10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30478" y="2486754"/>
              <a:ext cx="3914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EOS</a:t>
              </a:r>
              <a:endParaRPr lang="ko-KR" altLang="en-US" sz="1000"/>
            </a:p>
          </p:txBody>
        </p:sp>
        <p:cxnSp>
          <p:nvCxnSpPr>
            <p:cNvPr id="54" name="직선 화살표 연결선 53"/>
            <p:cNvCxnSpPr/>
            <p:nvPr/>
          </p:nvCxnSpPr>
          <p:spPr>
            <a:xfrm>
              <a:off x="3743908" y="3272683"/>
              <a:ext cx="648000" cy="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4449036" y="3615801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W</a:t>
              </a:r>
              <a:endParaRPr lang="ko-KR" altLang="en-US" sz="10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998611" y="361580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X</a:t>
              </a:r>
              <a:endParaRPr lang="ko-KR" altLang="en-US" sz="10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544980" y="3615801"/>
              <a:ext cx="2535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Y</a:t>
              </a:r>
              <a:endParaRPr lang="ko-KR" altLang="en-US" sz="10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089746" y="3615801"/>
              <a:ext cx="243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Z</a:t>
              </a:r>
              <a:endParaRPr lang="ko-KR" altLang="en-US" sz="10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633400" y="3078083"/>
              <a:ext cx="2194359" cy="7798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552971" y="2705775"/>
              <a:ext cx="8690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1F4E79"/>
                  </a:solidFill>
                </a:rPr>
                <a:t>Encoder</a:t>
              </a:r>
              <a:endParaRPr lang="ko-KR" altLang="en-US" sz="1600">
                <a:solidFill>
                  <a:srgbClr val="1F4E79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249849" y="2345735"/>
              <a:ext cx="2194359" cy="1511277"/>
            </a:xfrm>
            <a:prstGeom prst="rect">
              <a:avLst/>
            </a:prstGeom>
            <a:noFill/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153680" y="2007181"/>
              <a:ext cx="889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ED7D31"/>
                  </a:solidFill>
                </a:rPr>
                <a:t>Decoder</a:t>
              </a:r>
              <a:endParaRPr lang="ko-KR" altLang="en-US" sz="1600" dirty="0">
                <a:solidFill>
                  <a:srgbClr val="ED7D3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662DB9A-25C7-AE7E-8743-B1491245E6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4626" y="1362034"/>
            <a:ext cx="3194119" cy="2521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92C79D-0E26-4CE2-714D-C37238CBE681}"/>
              </a:ext>
            </a:extLst>
          </p:cNvPr>
          <p:cNvSpPr txBox="1"/>
          <p:nvPr/>
        </p:nvSpPr>
        <p:spPr>
          <a:xfrm>
            <a:off x="6922748" y="1527252"/>
            <a:ext cx="683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Attention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FC8ED1-8241-E4C8-3DAA-D38ED0D2D172}"/>
              </a:ext>
            </a:extLst>
          </p:cNvPr>
          <p:cNvSpPr txBox="1"/>
          <p:nvPr/>
        </p:nvSpPr>
        <p:spPr>
          <a:xfrm>
            <a:off x="5617102" y="4084400"/>
            <a:ext cx="3393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 LSTM </a:t>
            </a:r>
            <a:r>
              <a:rPr lang="ko-KR" altLang="en-US" sz="1000" dirty="0"/>
              <a:t>으로도 문장이 길어질 경우 고질적인 문제인 </a:t>
            </a:r>
            <a:br>
              <a:rPr lang="en-US" altLang="ko-KR" sz="1000" dirty="0"/>
            </a:br>
            <a:r>
              <a:rPr lang="en-US" altLang="ko-KR" sz="1000" dirty="0"/>
              <a:t>   </a:t>
            </a:r>
            <a:r>
              <a:rPr lang="ko-KR" altLang="en-US" sz="1000" dirty="0"/>
              <a:t>기울기 소실</a:t>
            </a:r>
            <a:r>
              <a:rPr lang="en-US" altLang="ko-KR" sz="1000" dirty="0"/>
              <a:t>(vanishing gradient) </a:t>
            </a:r>
            <a:r>
              <a:rPr lang="ko-KR" altLang="en-US" sz="1000" dirty="0"/>
              <a:t>문제 발생</a:t>
            </a:r>
            <a:endParaRPr lang="en-US" altLang="ko-KR" sz="1000" dirty="0"/>
          </a:p>
          <a:p>
            <a:r>
              <a:rPr lang="en-US" altLang="ko-KR" sz="1000" dirty="0"/>
              <a:t>- LSTM</a:t>
            </a:r>
            <a:r>
              <a:rPr lang="ko-KR" altLang="en-US" sz="1000" dirty="0"/>
              <a:t> 보조 </a:t>
            </a:r>
            <a:r>
              <a:rPr lang="en-US" altLang="ko-KR" sz="1000" dirty="0"/>
              <a:t>: </a:t>
            </a:r>
            <a:r>
              <a:rPr lang="ko-KR" altLang="en-US" sz="1000" dirty="0"/>
              <a:t>출력 단어를 예측하는 매 시점</a:t>
            </a:r>
            <a:r>
              <a:rPr lang="en-US" altLang="ko-KR" sz="1000" dirty="0"/>
              <a:t>(time step)</a:t>
            </a:r>
            <a:r>
              <a:rPr lang="ko-KR" altLang="en-US" sz="1000" dirty="0"/>
              <a:t>마다</a:t>
            </a:r>
            <a:br>
              <a:rPr lang="en-US" altLang="ko-KR" sz="1000" dirty="0"/>
            </a:br>
            <a:r>
              <a:rPr lang="en-US" altLang="ko-KR" sz="1000" dirty="0"/>
              <a:t>  </a:t>
            </a:r>
            <a:r>
              <a:rPr lang="ko-KR" altLang="en-US" sz="1000" dirty="0"/>
              <a:t> 전체 입력 문장을 다시 한 번 참고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0D298D5-39FF-A9B4-0F4A-E306584A8C68}"/>
              </a:ext>
            </a:extLst>
          </p:cNvPr>
          <p:cNvSpPr txBox="1"/>
          <p:nvPr/>
        </p:nvSpPr>
        <p:spPr>
          <a:xfrm>
            <a:off x="469907" y="2049236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seq2seq</a:t>
            </a:r>
            <a:endParaRPr lang="ko-KR" altLang="en-US" sz="160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D708344-C72F-5073-C0AD-1709B9D81B63}"/>
              </a:ext>
            </a:extLst>
          </p:cNvPr>
          <p:cNvSpPr/>
          <p:nvPr/>
        </p:nvSpPr>
        <p:spPr>
          <a:xfrm>
            <a:off x="7039452" y="2254938"/>
            <a:ext cx="90000" cy="216000"/>
          </a:xfrm>
          <a:prstGeom prst="rect">
            <a:avLst/>
          </a:prstGeom>
          <a:solidFill>
            <a:srgbClr val="FFC1C1"/>
          </a:solidFill>
          <a:ln>
            <a:solidFill>
              <a:srgbClr val="FF76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836141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8806</TotalTime>
  <Words>2967</Words>
  <Application>Microsoft Office PowerPoint</Application>
  <PresentationFormat>화면 슬라이드 쇼(16:9)</PresentationFormat>
  <Paragraphs>532</Paragraphs>
  <Slides>36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52" baseType="lpstr">
      <vt:lpstr>-apple-system</vt:lpstr>
      <vt:lpstr>G마켓 산스 TTF Medium</vt:lpstr>
      <vt:lpstr>Noto Sans KR</vt:lpstr>
      <vt:lpstr>Söhne</vt:lpstr>
      <vt:lpstr>나눔명조</vt:lpstr>
      <vt:lpstr>나눔스퀘어</vt:lpstr>
      <vt:lpstr>나눔스퀘어 ExtraBold</vt:lpstr>
      <vt:lpstr>나눔스퀘어라운드 Bold</vt:lpstr>
      <vt:lpstr>맑은 고딕</vt:lpstr>
      <vt:lpstr>Arial</vt:lpstr>
      <vt:lpstr>Calibri</vt:lpstr>
      <vt:lpstr>Cambria Math</vt:lpstr>
      <vt:lpstr>Segoe UI</vt:lpstr>
      <vt:lpstr>Times New Roman</vt:lpstr>
      <vt:lpstr>Wingdings</vt:lpstr>
      <vt:lpstr>4_Office 테마</vt:lpstr>
      <vt:lpstr>PowerPoint 프레젠테이션</vt:lpstr>
      <vt:lpstr>PowerPoint 프레젠테이션</vt:lpstr>
      <vt:lpstr>딥러닝의 주요 컨셉: weight 란</vt:lpstr>
      <vt:lpstr>경사하강법</vt:lpstr>
      <vt:lpstr>언어 모델의 발전</vt:lpstr>
      <vt:lpstr>CNN (Convolutional Neural Network)</vt:lpstr>
      <vt:lpstr>RNN (Recurrent Neural Network) </vt:lpstr>
      <vt:lpstr>RNN (Recurrent Neural Network)</vt:lpstr>
      <vt:lpstr>Attention</vt:lpstr>
      <vt:lpstr>Attention</vt:lpstr>
      <vt:lpstr>Attention is all you need (Transformer)</vt:lpstr>
      <vt:lpstr>Self-Attention Layer</vt:lpstr>
      <vt:lpstr>Transformer (Attention is all you need)</vt:lpstr>
      <vt:lpstr>Vision Transformer</vt:lpstr>
      <vt:lpstr>Perceptron, CNN, RNN, Attention</vt:lpstr>
      <vt:lpstr>BERT &amp; GPT</vt:lpstr>
      <vt:lpstr>Setup a Python Environment for something</vt:lpstr>
      <vt:lpstr>Docker hub 활용</vt:lpstr>
      <vt:lpstr>docker run</vt:lpstr>
      <vt:lpstr>kobert 설치</vt:lpstr>
      <vt:lpstr>실습</vt:lpstr>
      <vt:lpstr>Setup a Python Environment for something</vt:lpstr>
      <vt:lpstr>실습환경 vllm</vt:lpstr>
      <vt:lpstr>실습환경 vllm</vt:lpstr>
      <vt:lpstr>LLM 에서의 학습의 개념</vt:lpstr>
      <vt:lpstr>Prompt Engineering</vt:lpstr>
      <vt:lpstr>Prompt Engineering Patterns</vt:lpstr>
      <vt:lpstr>Persona pattern</vt:lpstr>
      <vt:lpstr>LLM을 활용한 Prompt 생성</vt:lpstr>
      <vt:lpstr>Few-Shot Prompt</vt:lpstr>
      <vt:lpstr>Self-refine</vt:lpstr>
      <vt:lpstr>CoT(Chain of Thought)</vt:lpstr>
      <vt:lpstr>Meta Prompting</vt:lpstr>
      <vt:lpstr>Meta Prompting</vt:lpstr>
      <vt:lpstr>MRKL &amp; ReAct pattern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SDS</dc:creator>
  <cp:lastModifiedBy>freenak@gmail.com</cp:lastModifiedBy>
  <cp:revision>184</cp:revision>
  <cp:lastPrinted>2018-01-15T00:07:17Z</cp:lastPrinted>
  <dcterms:created xsi:type="dcterms:W3CDTF">2018-01-14T23:22:16Z</dcterms:created>
  <dcterms:modified xsi:type="dcterms:W3CDTF">2025-03-28T15:18:17Z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FLCMData">
    <vt:lpwstr>879BAE1E853B17513E3AD7133549D60CDC7F447EFEFF353D36030F5A626F43A91F78586C5C79A84BD584368DDBDE1520CB0AE12E5D4FFDA9FB39A3993042811F</vt:lpwstr>
  </property>
  <property fmtid="{5C58129F-E5B8-477A-9B38-B3E54BFA04C8}" pid="2">
    <vt:lpwstr>41F6058CE601D4D469E30BAD0688911E97A987A8E6412C0976FD1E9BC939D1FA</vt:lpwstr>
  </property>
</Properties>
</file>